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842" r:id="rId5"/>
    <p:sldId id="807" r:id="rId6"/>
    <p:sldId id="843" r:id="rId7"/>
    <p:sldId id="946" r:id="rId8"/>
    <p:sldId id="844" r:id="rId9"/>
    <p:sldId id="268" r:id="rId10"/>
    <p:sldId id="846" r:id="rId11"/>
    <p:sldId id="958" r:id="rId12"/>
    <p:sldId id="965" r:id="rId13"/>
    <p:sldId id="966" r:id="rId14"/>
    <p:sldId id="967" r:id="rId15"/>
    <p:sldId id="263" r:id="rId16"/>
    <p:sldId id="84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D7480-EF5E-46E5-B9F2-F9E2784AA209}" type="datetimeFigureOut">
              <a:rPr lang="en-US" smtClean="0"/>
              <a:t>5/19/2020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2D91B3-A815-4171-87C6-3C29E488493F}" type="slidenum">
              <a:rPr lang="en-US" smtClean="0"/>
              <a:t>‹#›</a:t>
            </a:fld>
            <a:endParaRPr lang="en-US"/>
          </a:p>
        </p:txBody>
      </p:sp>
    </p:spTree>
    <p:extLst>
      <p:ext uri="{BB962C8B-B14F-4D97-AF65-F5344CB8AC3E}">
        <p14:creationId xmlns:p14="http://schemas.microsoft.com/office/powerpoint/2010/main" val="556743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2BF299-A812-4600-9847-328636B0BF90}" type="slidenum">
              <a:rPr lang="en-US" smtClean="0"/>
              <a:t>12</a:t>
            </a:fld>
            <a:endParaRPr lang="en-US"/>
          </a:p>
        </p:txBody>
      </p:sp>
    </p:spTree>
    <p:extLst>
      <p:ext uri="{BB962C8B-B14F-4D97-AF65-F5344CB8AC3E}">
        <p14:creationId xmlns:p14="http://schemas.microsoft.com/office/powerpoint/2010/main" val="171672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2BF299-A812-4600-9847-328636B0BF90}" type="slidenum">
              <a:rPr lang="en-US" smtClean="0"/>
              <a:t>13</a:t>
            </a:fld>
            <a:endParaRPr lang="en-US"/>
          </a:p>
        </p:txBody>
      </p:sp>
    </p:spTree>
    <p:extLst>
      <p:ext uri="{BB962C8B-B14F-4D97-AF65-F5344CB8AC3E}">
        <p14:creationId xmlns:p14="http://schemas.microsoft.com/office/powerpoint/2010/main" val="3918887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2BF299-A812-4600-9847-328636B0BF90}" type="slidenum">
              <a:rPr lang="en-US" smtClean="0"/>
              <a:t>14</a:t>
            </a:fld>
            <a:endParaRPr lang="en-US"/>
          </a:p>
        </p:txBody>
      </p:sp>
    </p:spTree>
    <p:extLst>
      <p:ext uri="{BB962C8B-B14F-4D97-AF65-F5344CB8AC3E}">
        <p14:creationId xmlns:p14="http://schemas.microsoft.com/office/powerpoint/2010/main" val="249512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E79E0-64B2-4736-8D33-640F6F6F06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99B5CD-4C8D-4FEB-B622-09922D9DC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FFBB11-8BAD-48E6-96AD-4C7600565C90}"/>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5" name="Footer Placeholder 4">
            <a:extLst>
              <a:ext uri="{FF2B5EF4-FFF2-40B4-BE49-F238E27FC236}">
                <a16:creationId xmlns:a16="http://schemas.microsoft.com/office/drawing/2014/main" id="{0EF86C64-0973-4679-9003-9DEE863CA7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EFDE1-CF37-4731-93E2-9728B3B95680}"/>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684242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DB998-7302-490F-A97C-0AC2F85CDD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6CC3F5-B556-4D52-A5AB-A7E170B835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8A1BE-E8DC-4862-BF48-B521F279638C}"/>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5" name="Footer Placeholder 4">
            <a:extLst>
              <a:ext uri="{FF2B5EF4-FFF2-40B4-BE49-F238E27FC236}">
                <a16:creationId xmlns:a16="http://schemas.microsoft.com/office/drawing/2014/main" id="{B4780103-9BED-46A9-9F87-CD8BA7047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40B31-9E7B-4C37-B866-76872E97638B}"/>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771954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E77704-1BE5-4EB1-8440-A79FC0BE7A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7966E4-F2F8-4E97-B394-5EFA7A7CB7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01A35-4F02-4927-9590-6496E236F209}"/>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5" name="Footer Placeholder 4">
            <a:extLst>
              <a:ext uri="{FF2B5EF4-FFF2-40B4-BE49-F238E27FC236}">
                <a16:creationId xmlns:a16="http://schemas.microsoft.com/office/drawing/2014/main" id="{E86E903A-4DCE-4007-86CF-592E8D949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E2ADD-1B15-45C2-B3D7-689620603EA3}"/>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1843406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515B-6BE6-405B-A092-72C65D00D4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C06F5D-4CDE-4D17-B933-BC0C992B03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5132FB-BC3D-4F17-9F08-A87B893715D1}"/>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5" name="Footer Placeholder 4">
            <a:extLst>
              <a:ext uri="{FF2B5EF4-FFF2-40B4-BE49-F238E27FC236}">
                <a16:creationId xmlns:a16="http://schemas.microsoft.com/office/drawing/2014/main" id="{79152ADA-BD52-4D3C-8837-EE9ACDB56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154A1-B3AC-4C21-8DEB-D5B06DDC90CA}"/>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2741047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F79D-08D9-4B1A-A55B-97E5F0BD2E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88414C-DD93-4890-AF0A-E12F0F9DD1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DA8798-709F-4592-8B3C-DC73CCFC8070}"/>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5" name="Footer Placeholder 4">
            <a:extLst>
              <a:ext uri="{FF2B5EF4-FFF2-40B4-BE49-F238E27FC236}">
                <a16:creationId xmlns:a16="http://schemas.microsoft.com/office/drawing/2014/main" id="{258A2400-8172-4902-BD01-6ED5B2755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65A7C-1237-40D8-95A0-AB684F6603B6}"/>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2826024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3464-68C0-46EB-8BFA-93E7CAB17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49FED7-FC7E-4E59-B17D-5FC79AAED6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AF62D3-81AA-4338-BC59-F13980AAA7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BC932E-319D-44BE-BE01-6AAEB2259925}"/>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6" name="Footer Placeholder 5">
            <a:extLst>
              <a:ext uri="{FF2B5EF4-FFF2-40B4-BE49-F238E27FC236}">
                <a16:creationId xmlns:a16="http://schemas.microsoft.com/office/drawing/2014/main" id="{1F5E8701-80A7-40EB-9B9E-15E785FA7E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EBB61-2041-473F-B277-C2F0508D51D0}"/>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1949351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05AD-8CC1-42B1-A044-2E45DF633B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98878C-0CAA-447C-B3C1-4FB3F62232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77B326-CA80-419D-B7B6-1B0D10558C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5078AD-CD1F-4FD9-BD3D-05C0911F9F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CA167F-7272-40F7-BD03-9FBE68550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BD59D1-DD56-4DED-A3E2-ECCF4A3E70B8}"/>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8" name="Footer Placeholder 7">
            <a:extLst>
              <a:ext uri="{FF2B5EF4-FFF2-40B4-BE49-F238E27FC236}">
                <a16:creationId xmlns:a16="http://schemas.microsoft.com/office/drawing/2014/main" id="{91CEA539-96FF-4C48-B143-FEA55F6238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0847BD-2391-4A8E-93FC-3C5D03E8661F}"/>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217332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4631-4EE7-46BF-86CB-299DB11A88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08A71D-E323-4094-A27D-E2235695596C}"/>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4" name="Footer Placeholder 3">
            <a:extLst>
              <a:ext uri="{FF2B5EF4-FFF2-40B4-BE49-F238E27FC236}">
                <a16:creationId xmlns:a16="http://schemas.microsoft.com/office/drawing/2014/main" id="{83D185DD-A197-4C49-9646-08267FCC76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557D31-E46A-4734-AEAE-C9DDDC61E276}"/>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729815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059BA6-E019-4F9E-AC29-24266E1783E2}"/>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3" name="Footer Placeholder 2">
            <a:extLst>
              <a:ext uri="{FF2B5EF4-FFF2-40B4-BE49-F238E27FC236}">
                <a16:creationId xmlns:a16="http://schemas.microsoft.com/office/drawing/2014/main" id="{F83FCBB3-BB89-4F76-9ACA-3509A9C7C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2A23BB-6A27-4F6C-A620-D36E12249A7F}"/>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89861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BB6B-C23A-4D91-AC5D-655D94932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93E4B-0051-4FA2-986C-B7B743D0C6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708FB0-3039-4654-8766-C9A22AF17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F2C8C9-18A4-4678-830B-2ECC6398555A}"/>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6" name="Footer Placeholder 5">
            <a:extLst>
              <a:ext uri="{FF2B5EF4-FFF2-40B4-BE49-F238E27FC236}">
                <a16:creationId xmlns:a16="http://schemas.microsoft.com/office/drawing/2014/main" id="{DD4297E0-F96B-49B6-843F-0E7011966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1F0267-C02B-4DFD-9062-CDDD8F8F0620}"/>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2526571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8EAB-A11E-418B-BDAB-27C4C98828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9C8451-C2F8-4581-BDE9-CD08629C38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24210C-F33C-4595-8F49-19F7E3B04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DD54D-4048-4B60-B502-064A230C555F}"/>
              </a:ext>
            </a:extLst>
          </p:cNvPr>
          <p:cNvSpPr>
            <a:spLocks noGrp="1"/>
          </p:cNvSpPr>
          <p:nvPr>
            <p:ph type="dt" sz="half" idx="10"/>
          </p:nvPr>
        </p:nvSpPr>
        <p:spPr/>
        <p:txBody>
          <a:bodyPr/>
          <a:lstStyle/>
          <a:p>
            <a:fld id="{C85C5CE1-E934-43F2-AC13-011B48CF7F3F}" type="datetimeFigureOut">
              <a:rPr lang="en-US" smtClean="0"/>
              <a:t>5/19/2020</a:t>
            </a:fld>
            <a:endParaRPr lang="en-US"/>
          </a:p>
        </p:txBody>
      </p:sp>
      <p:sp>
        <p:nvSpPr>
          <p:cNvPr id="6" name="Footer Placeholder 5">
            <a:extLst>
              <a:ext uri="{FF2B5EF4-FFF2-40B4-BE49-F238E27FC236}">
                <a16:creationId xmlns:a16="http://schemas.microsoft.com/office/drawing/2014/main" id="{D63566C3-6D1A-4D75-BBFC-EC40592EC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D21C7D-771D-4EF0-974F-3520043AC8C2}"/>
              </a:ext>
            </a:extLst>
          </p:cNvPr>
          <p:cNvSpPr>
            <a:spLocks noGrp="1"/>
          </p:cNvSpPr>
          <p:nvPr>
            <p:ph type="sldNum" sz="quarter" idx="12"/>
          </p:nvPr>
        </p:nvSpPr>
        <p:spPr/>
        <p:txBody>
          <a:bodyPr/>
          <a:lstStyle/>
          <a:p>
            <a:fld id="{DA63F7F0-BDC4-4546-8083-EC3175C89FEF}" type="slidenum">
              <a:rPr lang="en-US" smtClean="0"/>
              <a:t>‹#›</a:t>
            </a:fld>
            <a:endParaRPr lang="en-US"/>
          </a:p>
        </p:txBody>
      </p:sp>
    </p:spTree>
    <p:extLst>
      <p:ext uri="{BB962C8B-B14F-4D97-AF65-F5344CB8AC3E}">
        <p14:creationId xmlns:p14="http://schemas.microsoft.com/office/powerpoint/2010/main" val="4014883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DD1A4-E294-4147-AE71-55145AE954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E8B434-57AE-44C0-AFC5-8614282669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214BD-F710-414F-903F-0F8CE91FA4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5C5CE1-E934-43F2-AC13-011B48CF7F3F}" type="datetimeFigureOut">
              <a:rPr lang="en-US" smtClean="0"/>
              <a:t>5/19/2020</a:t>
            </a:fld>
            <a:endParaRPr lang="en-US"/>
          </a:p>
        </p:txBody>
      </p:sp>
      <p:sp>
        <p:nvSpPr>
          <p:cNvPr id="5" name="Footer Placeholder 4">
            <a:extLst>
              <a:ext uri="{FF2B5EF4-FFF2-40B4-BE49-F238E27FC236}">
                <a16:creationId xmlns:a16="http://schemas.microsoft.com/office/drawing/2014/main" id="{43E8DA7A-7DA4-4D55-93D5-E3213E3044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DE17A8-F2F9-44A1-995B-2311B8E01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3F7F0-BDC4-4546-8083-EC3175C89FEF}" type="slidenum">
              <a:rPr lang="en-US" smtClean="0"/>
              <a:t>‹#›</a:t>
            </a:fld>
            <a:endParaRPr lang="en-US"/>
          </a:p>
        </p:txBody>
      </p:sp>
    </p:spTree>
    <p:extLst>
      <p:ext uri="{BB962C8B-B14F-4D97-AF65-F5344CB8AC3E}">
        <p14:creationId xmlns:p14="http://schemas.microsoft.com/office/powerpoint/2010/main" val="443435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png"/><Relationship Id="rId3"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5.png"/><Relationship Id="rId5" Type="http://schemas.openxmlformats.org/officeDocument/2006/relationships/image" Target="../media/image22.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2481-C198-47B6-AFDC-62BDAEECBA18}"/>
              </a:ext>
            </a:extLst>
          </p:cNvPr>
          <p:cNvSpPr>
            <a:spLocks noGrp="1"/>
          </p:cNvSpPr>
          <p:nvPr>
            <p:ph type="ctrTitle"/>
          </p:nvPr>
        </p:nvSpPr>
        <p:spPr/>
        <p:txBody>
          <a:bodyPr/>
          <a:lstStyle/>
          <a:p>
            <a:r>
              <a:rPr lang="en-US" dirty="0"/>
              <a:t>Key Results of CIMP Project</a:t>
            </a:r>
          </a:p>
        </p:txBody>
      </p:sp>
    </p:spTree>
    <p:extLst>
      <p:ext uri="{BB962C8B-B14F-4D97-AF65-F5344CB8AC3E}">
        <p14:creationId xmlns:p14="http://schemas.microsoft.com/office/powerpoint/2010/main" val="3529995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2E62-9817-4257-8649-2786E45AD11E}"/>
              </a:ext>
            </a:extLst>
          </p:cNvPr>
          <p:cNvSpPr>
            <a:spLocks noGrp="1"/>
          </p:cNvSpPr>
          <p:nvPr>
            <p:ph type="title"/>
          </p:nvPr>
        </p:nvSpPr>
        <p:spPr>
          <a:xfrm>
            <a:off x="4219575" y="2174875"/>
            <a:ext cx="3448050" cy="1325563"/>
          </a:xfrm>
        </p:spPr>
        <p:txBody>
          <a:bodyPr>
            <a:normAutofit/>
          </a:bodyPr>
          <a:lstStyle/>
          <a:p>
            <a:r>
              <a:rPr lang="en-US" sz="6000" dirty="0"/>
              <a:t>Extras??</a:t>
            </a:r>
          </a:p>
        </p:txBody>
      </p:sp>
    </p:spTree>
    <p:extLst>
      <p:ext uri="{BB962C8B-B14F-4D97-AF65-F5344CB8AC3E}">
        <p14:creationId xmlns:p14="http://schemas.microsoft.com/office/powerpoint/2010/main" val="2586877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C6D437E-3C6F-45F6-9914-2C4126CEF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393" y="575078"/>
            <a:ext cx="5652968" cy="2141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0E5D051-DFCD-49F3-8672-25CB82BDBCD6}"/>
              </a:ext>
            </a:extLst>
          </p:cNvPr>
          <p:cNvSpPr txBox="1">
            <a:spLocks/>
          </p:cNvSpPr>
          <p:nvPr/>
        </p:nvSpPr>
        <p:spPr>
          <a:xfrm>
            <a:off x="838200" y="56685"/>
            <a:ext cx="10146632" cy="6814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CLUSTER 1 Mutations at Gene Level</a:t>
            </a:r>
          </a:p>
        </p:txBody>
      </p:sp>
      <p:sp>
        <p:nvSpPr>
          <p:cNvPr id="16" name="Rectangle 15">
            <a:extLst>
              <a:ext uri="{FF2B5EF4-FFF2-40B4-BE49-F238E27FC236}">
                <a16:creationId xmlns:a16="http://schemas.microsoft.com/office/drawing/2014/main" id="{8D12F2D1-A166-4285-B4D2-EFEDE562A052}"/>
              </a:ext>
            </a:extLst>
          </p:cNvPr>
          <p:cNvSpPr/>
          <p:nvPr/>
        </p:nvSpPr>
        <p:spPr>
          <a:xfrm>
            <a:off x="4325508" y="669239"/>
            <a:ext cx="1398210" cy="19623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AA93522C-BBF3-4CDB-A763-81AB946AD192}"/>
              </a:ext>
            </a:extLst>
          </p:cNvPr>
          <p:cNvGraphicFramePr>
            <a:graphicFrameLocks noGrp="1"/>
          </p:cNvGraphicFramePr>
          <p:nvPr/>
        </p:nvGraphicFramePr>
        <p:xfrm>
          <a:off x="4325508" y="2725734"/>
          <a:ext cx="6117211" cy="3825142"/>
        </p:xfrm>
        <a:graphic>
          <a:graphicData uri="http://schemas.openxmlformats.org/drawingml/2006/table">
            <a:tbl>
              <a:tblPr/>
              <a:tblGrid>
                <a:gridCol w="658354">
                  <a:extLst>
                    <a:ext uri="{9D8B030D-6E8A-4147-A177-3AD203B41FA5}">
                      <a16:colId xmlns:a16="http://schemas.microsoft.com/office/drawing/2014/main" val="1807204550"/>
                    </a:ext>
                  </a:extLst>
                </a:gridCol>
                <a:gridCol w="429262">
                  <a:extLst>
                    <a:ext uri="{9D8B030D-6E8A-4147-A177-3AD203B41FA5}">
                      <a16:colId xmlns:a16="http://schemas.microsoft.com/office/drawing/2014/main" val="4176280502"/>
                    </a:ext>
                  </a:extLst>
                </a:gridCol>
                <a:gridCol w="480511">
                  <a:extLst>
                    <a:ext uri="{9D8B030D-6E8A-4147-A177-3AD203B41FA5}">
                      <a16:colId xmlns:a16="http://schemas.microsoft.com/office/drawing/2014/main" val="653606676"/>
                    </a:ext>
                  </a:extLst>
                </a:gridCol>
                <a:gridCol w="461667">
                  <a:extLst>
                    <a:ext uri="{9D8B030D-6E8A-4147-A177-3AD203B41FA5}">
                      <a16:colId xmlns:a16="http://schemas.microsoft.com/office/drawing/2014/main" val="1800116950"/>
                    </a:ext>
                  </a:extLst>
                </a:gridCol>
                <a:gridCol w="452245">
                  <a:extLst>
                    <a:ext uri="{9D8B030D-6E8A-4147-A177-3AD203B41FA5}">
                      <a16:colId xmlns:a16="http://schemas.microsoft.com/office/drawing/2014/main" val="354523859"/>
                    </a:ext>
                  </a:extLst>
                </a:gridCol>
                <a:gridCol w="1234253">
                  <a:extLst>
                    <a:ext uri="{9D8B030D-6E8A-4147-A177-3AD203B41FA5}">
                      <a16:colId xmlns:a16="http://schemas.microsoft.com/office/drawing/2014/main" val="2872246327"/>
                    </a:ext>
                  </a:extLst>
                </a:gridCol>
                <a:gridCol w="2400919">
                  <a:extLst>
                    <a:ext uri="{9D8B030D-6E8A-4147-A177-3AD203B41FA5}">
                      <a16:colId xmlns:a16="http://schemas.microsoft.com/office/drawing/2014/main" val="159793448"/>
                    </a:ext>
                  </a:extLst>
                </a:gridCol>
              </a:tblGrid>
              <a:tr h="117558">
                <a:tc>
                  <a:txBody>
                    <a:bodyPr/>
                    <a:lstStyle/>
                    <a:p>
                      <a:pPr algn="l" fontAlgn="b"/>
                      <a:r>
                        <a:rPr lang="en-US" sz="900" b="1" i="0" u="none" strike="noStrike" dirty="0">
                          <a:solidFill>
                            <a:srgbClr val="000000"/>
                          </a:solidFill>
                          <a:effectLst/>
                          <a:latin typeface="Calibri" panose="020F0502020204030204" pitchFamily="34" charset="0"/>
                        </a:rPr>
                        <a:t>Gene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dirty="0">
                          <a:solidFill>
                            <a:srgbClr val="000000"/>
                          </a:solidFill>
                          <a:effectLst/>
                          <a:latin typeface="Calibri" panose="020F0502020204030204" pitchFamily="34" charset="0"/>
                        </a:rPr>
                        <a:t>TP</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Calibri" panose="020F0502020204030204" pitchFamily="34" charset="0"/>
                        </a:rPr>
                        <a:t>FP</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dirty="0">
                          <a:solidFill>
                            <a:srgbClr val="000000"/>
                          </a:solidFill>
                          <a:effectLst/>
                          <a:latin typeface="Calibri" panose="020F0502020204030204" pitchFamily="34" charset="0"/>
                        </a:rPr>
                        <a:t>TN</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dirty="0">
                          <a:solidFill>
                            <a:srgbClr val="000000"/>
                          </a:solidFill>
                          <a:effectLst/>
                          <a:latin typeface="Calibri" panose="020F0502020204030204" pitchFamily="34" charset="0"/>
                        </a:rPr>
                        <a:t>FN</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dirty="0">
                          <a:solidFill>
                            <a:srgbClr val="000000"/>
                          </a:solidFill>
                          <a:effectLst/>
                          <a:latin typeface="Calibri" panose="020F0502020204030204" pitchFamily="34" charset="0"/>
                        </a:rPr>
                        <a:t>Fisher's Exact p-value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1" i="0" u="none" strike="noStrike" dirty="0" err="1">
                          <a:solidFill>
                            <a:srgbClr val="000000"/>
                          </a:solidFill>
                          <a:effectLst/>
                          <a:latin typeface="Calibri" panose="020F0502020204030204" pitchFamily="34" charset="0"/>
                        </a:rPr>
                        <a:t>GeneCards</a:t>
                      </a:r>
                      <a:r>
                        <a:rPr lang="en-US" sz="900" b="1" i="0" u="none" strike="noStrike" dirty="0">
                          <a:solidFill>
                            <a:srgbClr val="000000"/>
                          </a:solidFill>
                          <a:effectLst/>
                          <a:latin typeface="Calibri" panose="020F0502020204030204" pitchFamily="34" charset="0"/>
                        </a:rPr>
                        <a:t> info</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419347"/>
                  </a:ext>
                </a:extLst>
              </a:tr>
              <a:tr h="117558">
                <a:tc>
                  <a:txBody>
                    <a:bodyPr/>
                    <a:lstStyle/>
                    <a:p>
                      <a:pPr algn="l" fontAlgn="b"/>
                      <a:r>
                        <a:rPr lang="en-US" sz="800" b="0" i="0" u="none" strike="noStrike" dirty="0">
                          <a:solidFill>
                            <a:srgbClr val="000000"/>
                          </a:solidFill>
                          <a:effectLst/>
                          <a:latin typeface="Calibri" panose="020F0502020204030204" pitchFamily="34" charset="0"/>
                        </a:rPr>
                        <a:t>TTN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3.85E-07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Encodes a large protein of striated muscle.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2374693"/>
                  </a:ext>
                </a:extLst>
              </a:tr>
              <a:tr h="117558">
                <a:tc>
                  <a:txBody>
                    <a:bodyPr/>
                    <a:lstStyle/>
                    <a:p>
                      <a:pPr algn="l" fontAlgn="b"/>
                      <a:r>
                        <a:rPr lang="en-US" sz="800" b="0" i="0" u="none" strike="noStrike" dirty="0">
                          <a:solidFill>
                            <a:srgbClr val="000000"/>
                          </a:solidFill>
                          <a:effectLst/>
                          <a:latin typeface="Calibri" panose="020F0502020204030204" pitchFamily="34" charset="0"/>
                        </a:rPr>
                        <a:t>OBSCN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5.63E-08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Encodes a large signaling protein like titin.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747543"/>
                  </a:ext>
                </a:extLst>
              </a:tr>
              <a:tr h="117558">
                <a:tc>
                  <a:txBody>
                    <a:bodyPr/>
                    <a:lstStyle/>
                    <a:p>
                      <a:pPr algn="l" fontAlgn="b"/>
                      <a:r>
                        <a:rPr lang="en-US" sz="800" b="0" i="0" u="none" strike="noStrike" dirty="0">
                          <a:solidFill>
                            <a:srgbClr val="000000"/>
                          </a:solidFill>
                          <a:effectLst/>
                          <a:latin typeface="Calibri" panose="020F0502020204030204" pitchFamily="34" charset="0"/>
                        </a:rPr>
                        <a:t>SYNE1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Protein expressed in muscle and peripheral blood lymphocytes.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91193"/>
                  </a:ext>
                </a:extLst>
              </a:tr>
              <a:tr h="117558">
                <a:tc>
                  <a:txBody>
                    <a:bodyPr/>
                    <a:lstStyle/>
                    <a:p>
                      <a:pPr algn="l" fontAlgn="b"/>
                      <a:r>
                        <a:rPr lang="en-US" sz="800" b="0" i="0" u="none" strike="noStrike" dirty="0">
                          <a:solidFill>
                            <a:srgbClr val="000000"/>
                          </a:solidFill>
                          <a:effectLst/>
                          <a:latin typeface="Calibri" panose="020F0502020204030204" pitchFamily="34" charset="0"/>
                        </a:rPr>
                        <a:t>KMT2D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2.05E-11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Deactivation of the transactivating complex and stimulation of transcription by PKN1.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1066003"/>
                  </a:ext>
                </a:extLst>
              </a:tr>
              <a:tr h="117558">
                <a:tc>
                  <a:txBody>
                    <a:bodyPr/>
                    <a:lstStyle/>
                    <a:p>
                      <a:pPr algn="l" fontAlgn="b"/>
                      <a:r>
                        <a:rPr lang="en-US" sz="800" b="0" i="0" u="none" strike="noStrike" dirty="0">
                          <a:solidFill>
                            <a:srgbClr val="000000"/>
                          </a:solidFill>
                          <a:effectLst/>
                          <a:latin typeface="Calibri" panose="020F0502020204030204" pitchFamily="34" charset="0"/>
                        </a:rPr>
                        <a:t>KMT2B</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2.05E-11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Contains multiple domains including a CXXC and PHD zinc fingers, FY-rich domains &amp; a SET domain.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8955120"/>
                  </a:ext>
                </a:extLst>
              </a:tr>
              <a:tr h="117558">
                <a:tc>
                  <a:txBody>
                    <a:bodyPr/>
                    <a:lstStyle/>
                    <a:p>
                      <a:pPr algn="l" fontAlgn="b"/>
                      <a:r>
                        <a:rPr lang="en-US" sz="800" b="0" i="0" u="none" strike="noStrike" dirty="0">
                          <a:solidFill>
                            <a:srgbClr val="000000"/>
                          </a:solidFill>
                          <a:effectLst/>
                          <a:latin typeface="Calibri" panose="020F0502020204030204" pitchFamily="34" charset="0"/>
                        </a:rPr>
                        <a:t>BRAF</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1.41E-09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Regulates the MAP kinase/ERK signaling pathway.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0725671"/>
                  </a:ext>
                </a:extLst>
              </a:tr>
              <a:tr h="117558">
                <a:tc>
                  <a:txBody>
                    <a:bodyPr/>
                    <a:lstStyle/>
                    <a:p>
                      <a:pPr algn="l" fontAlgn="b"/>
                      <a:r>
                        <a:rPr lang="en-US" sz="800" b="0" i="0" u="none" strike="noStrike" dirty="0">
                          <a:solidFill>
                            <a:srgbClr val="000000"/>
                          </a:solidFill>
                          <a:effectLst/>
                          <a:latin typeface="Calibri" panose="020F0502020204030204" pitchFamily="34" charset="0"/>
                        </a:rPr>
                        <a:t>SOX11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1.32E-06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Involved in regulation of embryonic development and determination of cell fate.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379803"/>
                  </a:ext>
                </a:extLst>
              </a:tr>
              <a:tr h="117558">
                <a:tc>
                  <a:txBody>
                    <a:bodyPr/>
                    <a:lstStyle/>
                    <a:p>
                      <a:pPr algn="l" fontAlgn="b"/>
                      <a:r>
                        <a:rPr lang="en-US" sz="800" b="0" i="0" u="none" strike="noStrike" dirty="0">
                          <a:solidFill>
                            <a:srgbClr val="000000"/>
                          </a:solidFill>
                          <a:effectLst/>
                          <a:latin typeface="Calibri" panose="020F0502020204030204" pitchFamily="34" charset="0"/>
                        </a:rPr>
                        <a:t>MUC16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1.55E-05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Role in forming protective mucous barrier in epithelia.</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091583"/>
                  </a:ext>
                </a:extLst>
              </a:tr>
              <a:tr h="117558">
                <a:tc>
                  <a:txBody>
                    <a:bodyPr/>
                    <a:lstStyle/>
                    <a:p>
                      <a:pPr algn="l" fontAlgn="b"/>
                      <a:r>
                        <a:rPr lang="en-US" sz="800" b="0" i="0" u="none" strike="noStrike" dirty="0">
                          <a:solidFill>
                            <a:srgbClr val="000000"/>
                          </a:solidFill>
                          <a:effectLst/>
                          <a:latin typeface="Calibri" panose="020F0502020204030204" pitchFamily="34" charset="0"/>
                        </a:rPr>
                        <a:t>MACF1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5.19E-11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Protein containing many </a:t>
                      </a:r>
                      <a:r>
                        <a:rPr lang="en-US" sz="800" b="0" i="0" u="none" strike="noStrike" dirty="0" err="1">
                          <a:solidFill>
                            <a:srgbClr val="000000"/>
                          </a:solidFill>
                          <a:effectLst/>
                          <a:latin typeface="Calibri" panose="020F0502020204030204" pitchFamily="34" charset="0"/>
                        </a:rPr>
                        <a:t>spectrin</a:t>
                      </a:r>
                      <a:r>
                        <a:rPr lang="en-US" sz="800" b="0" i="0" u="none" strike="noStrike" dirty="0">
                          <a:solidFill>
                            <a:srgbClr val="000000"/>
                          </a:solidFill>
                          <a:effectLst/>
                          <a:latin typeface="Calibri" panose="020F0502020204030204" pitchFamily="34" charset="0"/>
                        </a:rPr>
                        <a:t> and LRR domains.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7182709"/>
                  </a:ext>
                </a:extLst>
              </a:tr>
              <a:tr h="117558">
                <a:tc>
                  <a:txBody>
                    <a:bodyPr/>
                    <a:lstStyle/>
                    <a:p>
                      <a:pPr algn="l" fontAlgn="b"/>
                      <a:r>
                        <a:rPr lang="en-US" sz="800" b="0" i="0" u="none" strike="noStrike" dirty="0">
                          <a:solidFill>
                            <a:srgbClr val="000000"/>
                          </a:solidFill>
                          <a:effectLst/>
                          <a:latin typeface="Calibri" panose="020F0502020204030204" pitchFamily="34" charset="0"/>
                        </a:rPr>
                        <a:t>PCLO</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5.46E-08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Involved in establishing active synaptic zones and in synaptic vesicle trafficking.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015763"/>
                  </a:ext>
                </a:extLst>
              </a:tr>
              <a:tr h="117558">
                <a:tc>
                  <a:txBody>
                    <a:bodyPr/>
                    <a:lstStyle/>
                    <a:p>
                      <a:pPr algn="l" fontAlgn="b"/>
                      <a:r>
                        <a:rPr lang="en-US" sz="800" b="0" i="0" u="none" strike="noStrike" dirty="0">
                          <a:solidFill>
                            <a:srgbClr val="000000"/>
                          </a:solidFill>
                          <a:effectLst/>
                          <a:latin typeface="Calibri" panose="020F0502020204030204" pitchFamily="34" charset="0"/>
                        </a:rPr>
                        <a:t>MUC5B</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5.46E-08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Lubrication of saliva, lung mucus and cervical mucus.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810914"/>
                  </a:ext>
                </a:extLst>
              </a:tr>
              <a:tr h="117558">
                <a:tc>
                  <a:txBody>
                    <a:bodyPr/>
                    <a:lstStyle/>
                    <a:p>
                      <a:pPr algn="l" fontAlgn="b"/>
                      <a:r>
                        <a:rPr lang="en-US" sz="800" b="0" i="0" u="none" strike="noStrike" dirty="0">
                          <a:solidFill>
                            <a:srgbClr val="000000"/>
                          </a:solidFill>
                          <a:effectLst/>
                          <a:latin typeface="Calibri" panose="020F0502020204030204" pitchFamily="34" charset="0"/>
                        </a:rPr>
                        <a:t>HERC2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1.15E-10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Related to ligase activity and ubiquitin protein ligase binding.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7477454"/>
                  </a:ext>
                </a:extLst>
              </a:tr>
              <a:tr h="117558">
                <a:tc>
                  <a:txBody>
                    <a:bodyPr/>
                    <a:lstStyle/>
                    <a:p>
                      <a:pPr algn="l" fontAlgn="b"/>
                      <a:r>
                        <a:rPr lang="en-US" sz="800" b="0" i="0" u="none" strike="noStrike" dirty="0">
                          <a:solidFill>
                            <a:srgbClr val="000000"/>
                          </a:solidFill>
                          <a:effectLst/>
                          <a:latin typeface="Calibri" panose="020F0502020204030204" pitchFamily="34" charset="0"/>
                        </a:rPr>
                        <a:t>TET2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4.02E-10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Involved in myelopoiesis.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098594"/>
                  </a:ext>
                </a:extLst>
              </a:tr>
              <a:tr h="117558">
                <a:tc>
                  <a:txBody>
                    <a:bodyPr/>
                    <a:lstStyle/>
                    <a:p>
                      <a:pPr algn="l" fontAlgn="b"/>
                      <a:r>
                        <a:rPr lang="en-US" sz="800" b="0" i="0" u="none" strike="noStrike" dirty="0">
                          <a:solidFill>
                            <a:srgbClr val="000000"/>
                          </a:solidFill>
                          <a:effectLst/>
                          <a:latin typeface="Calibri" panose="020F0502020204030204" pitchFamily="34" charset="0"/>
                        </a:rPr>
                        <a:t>DST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6.22E-08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Anchoring neural filaments to actin cytoskeleton.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455884"/>
                  </a:ext>
                </a:extLst>
              </a:tr>
              <a:tr h="117558">
                <a:tc>
                  <a:txBody>
                    <a:bodyPr/>
                    <a:lstStyle/>
                    <a:p>
                      <a:pPr algn="l" fontAlgn="b"/>
                      <a:r>
                        <a:rPr lang="en-US" sz="800" b="0" i="0" u="none" strike="noStrike" dirty="0">
                          <a:solidFill>
                            <a:srgbClr val="000000"/>
                          </a:solidFill>
                          <a:effectLst/>
                          <a:latin typeface="Calibri" panose="020F0502020204030204" pitchFamily="34" charset="0"/>
                        </a:rPr>
                        <a:t>RAP2B</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77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5.10E-11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Belongs to a family of genes very similar to RAS.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9564835"/>
                  </a:ext>
                </a:extLst>
              </a:tr>
              <a:tr h="117558">
                <a:tc>
                  <a:txBody>
                    <a:bodyPr/>
                    <a:lstStyle/>
                    <a:p>
                      <a:pPr algn="l" fontAlgn="b"/>
                      <a:r>
                        <a:rPr lang="en-US" sz="800" b="0" i="0" u="none" strike="noStrike">
                          <a:solidFill>
                            <a:srgbClr val="000000"/>
                          </a:solidFill>
                          <a:effectLst/>
                          <a:latin typeface="Calibri" panose="020F0502020204030204" pitchFamily="34" charset="0"/>
                        </a:rPr>
                        <a:t>SVIL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77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5.10E-11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Associated with actin filaments &amp; plasma membranes.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0759404"/>
                  </a:ext>
                </a:extLst>
              </a:tr>
              <a:tr h="117558">
                <a:tc>
                  <a:txBody>
                    <a:bodyPr/>
                    <a:lstStyle/>
                    <a:p>
                      <a:pPr algn="l" fontAlgn="b"/>
                      <a:r>
                        <a:rPr lang="en-US" sz="800" b="0" i="0" u="none" strike="noStrike">
                          <a:solidFill>
                            <a:srgbClr val="000000"/>
                          </a:solidFill>
                          <a:effectLst/>
                          <a:latin typeface="Calibri" panose="020F0502020204030204" pitchFamily="34" charset="0"/>
                        </a:rPr>
                        <a:t>EP400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8.37E-09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Related to chromatin binding and helicase activity.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1291246"/>
                  </a:ext>
                </a:extLst>
              </a:tr>
              <a:tr h="117558">
                <a:tc>
                  <a:txBody>
                    <a:bodyPr/>
                    <a:lstStyle/>
                    <a:p>
                      <a:pPr algn="l" fontAlgn="b"/>
                      <a:r>
                        <a:rPr lang="en-US" sz="800" b="0" i="0" u="none" strike="noStrike" dirty="0">
                          <a:solidFill>
                            <a:srgbClr val="000000"/>
                          </a:solidFill>
                          <a:effectLst/>
                          <a:latin typeface="Calibri" panose="020F0502020204030204" pitchFamily="34" charset="0"/>
                        </a:rPr>
                        <a:t>RNF213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3.41E-07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Zn-Finger involved in protein-protein interactions.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7008330"/>
                  </a:ext>
                </a:extLst>
              </a:tr>
              <a:tr h="117558">
                <a:tc>
                  <a:txBody>
                    <a:bodyPr/>
                    <a:lstStyle/>
                    <a:p>
                      <a:pPr algn="l" fontAlgn="b"/>
                      <a:r>
                        <a:rPr lang="en-US" sz="800" b="0" i="0" u="none" strike="noStrike" dirty="0">
                          <a:solidFill>
                            <a:srgbClr val="000000"/>
                          </a:solidFill>
                          <a:effectLst/>
                          <a:latin typeface="Calibri" panose="020F0502020204030204" pitchFamily="34" charset="0"/>
                        </a:rPr>
                        <a:t>PCDH10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3.41E-07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Neuron receptor for establishing cell-cell connections.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6217250"/>
                  </a:ext>
                </a:extLst>
              </a:tr>
              <a:tr h="117558">
                <a:tc>
                  <a:txBody>
                    <a:bodyPr/>
                    <a:lstStyle/>
                    <a:p>
                      <a:pPr algn="l" fontAlgn="b"/>
                      <a:r>
                        <a:rPr lang="en-US" sz="800" b="0" i="0" u="none" strike="noStrike">
                          <a:solidFill>
                            <a:srgbClr val="000000"/>
                          </a:solidFill>
                          <a:effectLst/>
                          <a:latin typeface="Calibri" panose="020F0502020204030204" pitchFamily="34" charset="0"/>
                        </a:rPr>
                        <a:t>RYR2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7.48E-07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Component of calcium channel for cardiac muscle.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9428657"/>
                  </a:ext>
                </a:extLst>
              </a:tr>
              <a:tr h="117558">
                <a:tc>
                  <a:txBody>
                    <a:bodyPr/>
                    <a:lstStyle/>
                    <a:p>
                      <a:pPr algn="l" fontAlgn="b"/>
                      <a:r>
                        <a:rPr lang="en-US" sz="800" b="0" i="0" u="none" strike="noStrike" dirty="0">
                          <a:solidFill>
                            <a:srgbClr val="000000"/>
                          </a:solidFill>
                          <a:effectLst/>
                          <a:latin typeface="Calibri" panose="020F0502020204030204" pitchFamily="34" charset="0"/>
                        </a:rPr>
                        <a:t>AHNAK2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7.48E-07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Role in calcium signaling via calcium channel proteins.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120261"/>
                  </a:ext>
                </a:extLst>
              </a:tr>
              <a:tr h="117558">
                <a:tc>
                  <a:txBody>
                    <a:bodyPr/>
                    <a:lstStyle/>
                    <a:p>
                      <a:pPr algn="l" fontAlgn="b"/>
                      <a:r>
                        <a:rPr lang="en-US" sz="800" b="0" i="0" u="none" strike="noStrike" dirty="0">
                          <a:solidFill>
                            <a:srgbClr val="000000"/>
                          </a:solidFill>
                          <a:effectLst/>
                          <a:latin typeface="Calibri" panose="020F0502020204030204" pitchFamily="34" charset="0"/>
                        </a:rPr>
                        <a:t>FUT9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2.19E-05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Catalyzes last step of </a:t>
                      </a:r>
                      <a:r>
                        <a:rPr lang="en-US" sz="800" b="0" i="0" u="none" strike="noStrike" dirty="0" err="1">
                          <a:solidFill>
                            <a:srgbClr val="000000"/>
                          </a:solidFill>
                          <a:effectLst/>
                          <a:latin typeface="Calibri" panose="020F0502020204030204" pitchFamily="34" charset="0"/>
                        </a:rPr>
                        <a:t>LeX</a:t>
                      </a:r>
                      <a:r>
                        <a:rPr lang="en-US" sz="800" b="0" i="0" u="none" strike="noStrike" dirty="0">
                          <a:solidFill>
                            <a:srgbClr val="000000"/>
                          </a:solidFill>
                          <a:effectLst/>
                          <a:latin typeface="Calibri" panose="020F0502020204030204" pitchFamily="34" charset="0"/>
                        </a:rPr>
                        <a:t> antigen biosynthesis in </a:t>
                      </a:r>
                      <a:r>
                        <a:rPr lang="en-US" sz="800" b="0" i="0" u="none" strike="noStrike" dirty="0" err="1">
                          <a:solidFill>
                            <a:srgbClr val="000000"/>
                          </a:solidFill>
                          <a:effectLst/>
                          <a:latin typeface="Calibri" panose="020F0502020204030204" pitchFamily="34" charset="0"/>
                        </a:rPr>
                        <a:t>golgi</a:t>
                      </a:r>
                      <a:r>
                        <a:rPr lang="en-US" sz="8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6915636"/>
                  </a:ext>
                </a:extLst>
              </a:tr>
              <a:tr h="117558">
                <a:tc>
                  <a:txBody>
                    <a:bodyPr/>
                    <a:lstStyle/>
                    <a:p>
                      <a:pPr algn="l" fontAlgn="b"/>
                      <a:r>
                        <a:rPr lang="en-US" sz="800" b="0" i="0" u="none" strike="noStrike" dirty="0">
                          <a:solidFill>
                            <a:srgbClr val="000000"/>
                          </a:solidFill>
                          <a:effectLst/>
                          <a:latin typeface="Calibri" panose="020F0502020204030204" pitchFamily="34" charset="0"/>
                        </a:rPr>
                        <a:t>FAT4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0.003588422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May play a role in regulating planar cell polarity.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844381"/>
                  </a:ext>
                </a:extLst>
              </a:tr>
            </a:tbl>
          </a:graphicData>
        </a:graphic>
      </p:graphicFrame>
      <p:pic>
        <p:nvPicPr>
          <p:cNvPr id="33" name="Picture 32">
            <a:extLst>
              <a:ext uri="{FF2B5EF4-FFF2-40B4-BE49-F238E27FC236}">
                <a16:creationId xmlns:a16="http://schemas.microsoft.com/office/drawing/2014/main" id="{33959429-A18D-4B4B-BC6F-21EACE54D250}"/>
              </a:ext>
            </a:extLst>
          </p:cNvPr>
          <p:cNvPicPr>
            <a:picLocks noChangeAspect="1"/>
          </p:cNvPicPr>
          <p:nvPr/>
        </p:nvPicPr>
        <p:blipFill rotWithShape="1">
          <a:blip r:embed="rId3"/>
          <a:srcRect l="51418" t="72248" r="35982" b="8083"/>
          <a:stretch/>
        </p:blipFill>
        <p:spPr>
          <a:xfrm>
            <a:off x="10511617" y="4969974"/>
            <a:ext cx="1247207" cy="1095053"/>
          </a:xfrm>
          <a:prstGeom prst="rect">
            <a:avLst/>
          </a:prstGeom>
        </p:spPr>
      </p:pic>
      <p:pic>
        <p:nvPicPr>
          <p:cNvPr id="34" name="Picture 33">
            <a:extLst>
              <a:ext uri="{FF2B5EF4-FFF2-40B4-BE49-F238E27FC236}">
                <a16:creationId xmlns:a16="http://schemas.microsoft.com/office/drawing/2014/main" id="{2FC4B2E9-1253-4E59-8961-9E4A3E23E32D}"/>
              </a:ext>
            </a:extLst>
          </p:cNvPr>
          <p:cNvPicPr>
            <a:picLocks noChangeAspect="1"/>
          </p:cNvPicPr>
          <p:nvPr/>
        </p:nvPicPr>
        <p:blipFill rotWithShape="1">
          <a:blip r:embed="rId3"/>
          <a:srcRect l="26300" t="72286" r="61104" b="8141"/>
          <a:stretch/>
        </p:blipFill>
        <p:spPr>
          <a:xfrm>
            <a:off x="10512496" y="3061666"/>
            <a:ext cx="1251870" cy="1094089"/>
          </a:xfrm>
          <a:prstGeom prst="rect">
            <a:avLst/>
          </a:prstGeom>
        </p:spPr>
      </p:pic>
      <p:pic>
        <p:nvPicPr>
          <p:cNvPr id="35" name="Picture 34">
            <a:extLst>
              <a:ext uri="{FF2B5EF4-FFF2-40B4-BE49-F238E27FC236}">
                <a16:creationId xmlns:a16="http://schemas.microsoft.com/office/drawing/2014/main" id="{497FDE0D-FD08-4975-A8FB-716C98AA474E}"/>
              </a:ext>
            </a:extLst>
          </p:cNvPr>
          <p:cNvPicPr>
            <a:picLocks noChangeAspect="1"/>
          </p:cNvPicPr>
          <p:nvPr/>
        </p:nvPicPr>
        <p:blipFill rotWithShape="1">
          <a:blip r:embed="rId3"/>
          <a:srcRect l="76309" t="33318" r="11020" b="47005"/>
          <a:stretch/>
        </p:blipFill>
        <p:spPr>
          <a:xfrm>
            <a:off x="10505492" y="1556935"/>
            <a:ext cx="1252469" cy="1094089"/>
          </a:xfrm>
          <a:prstGeom prst="rect">
            <a:avLst/>
          </a:prstGeom>
        </p:spPr>
      </p:pic>
      <p:pic>
        <p:nvPicPr>
          <p:cNvPr id="36" name="Picture 35">
            <a:extLst>
              <a:ext uri="{FF2B5EF4-FFF2-40B4-BE49-F238E27FC236}">
                <a16:creationId xmlns:a16="http://schemas.microsoft.com/office/drawing/2014/main" id="{3C30026A-3E3F-4895-9987-276272F6A74F}"/>
              </a:ext>
            </a:extLst>
          </p:cNvPr>
          <p:cNvPicPr>
            <a:picLocks noChangeAspect="1"/>
          </p:cNvPicPr>
          <p:nvPr/>
        </p:nvPicPr>
        <p:blipFill rotWithShape="1">
          <a:blip r:embed="rId3"/>
          <a:srcRect l="76333" t="13745" r="10835" b="66403"/>
          <a:stretch/>
        </p:blipFill>
        <p:spPr>
          <a:xfrm>
            <a:off x="10515931" y="74361"/>
            <a:ext cx="1252469" cy="1089811"/>
          </a:xfrm>
          <a:prstGeom prst="rect">
            <a:avLst/>
          </a:prstGeom>
        </p:spPr>
      </p:pic>
      <p:pic>
        <p:nvPicPr>
          <p:cNvPr id="37" name="Picture 36">
            <a:extLst>
              <a:ext uri="{FF2B5EF4-FFF2-40B4-BE49-F238E27FC236}">
                <a16:creationId xmlns:a16="http://schemas.microsoft.com/office/drawing/2014/main" id="{5CED6B73-2EC4-4023-B5CB-F25724FA8682}"/>
              </a:ext>
            </a:extLst>
          </p:cNvPr>
          <p:cNvPicPr>
            <a:picLocks noChangeAspect="1"/>
          </p:cNvPicPr>
          <p:nvPr/>
        </p:nvPicPr>
        <p:blipFill rotWithShape="1">
          <a:blip r:embed="rId4"/>
          <a:srcRect l="39392" t="58888" r="50439" b="28501"/>
          <a:stretch/>
        </p:blipFill>
        <p:spPr>
          <a:xfrm>
            <a:off x="10483605" y="4110683"/>
            <a:ext cx="1239874" cy="864833"/>
          </a:xfrm>
          <a:prstGeom prst="rect">
            <a:avLst/>
          </a:prstGeom>
        </p:spPr>
      </p:pic>
      <p:pic>
        <p:nvPicPr>
          <p:cNvPr id="38" name="Picture 37">
            <a:extLst>
              <a:ext uri="{FF2B5EF4-FFF2-40B4-BE49-F238E27FC236}">
                <a16:creationId xmlns:a16="http://schemas.microsoft.com/office/drawing/2014/main" id="{9F42E1BD-4FD5-4501-BDAA-1A4F3974BD88}"/>
              </a:ext>
            </a:extLst>
          </p:cNvPr>
          <p:cNvPicPr>
            <a:picLocks noChangeAspect="1"/>
          </p:cNvPicPr>
          <p:nvPr/>
        </p:nvPicPr>
        <p:blipFill rotWithShape="1">
          <a:blip r:embed="rId5"/>
          <a:srcRect l="56775" t="36386" r="32669" b="57151"/>
          <a:stretch/>
        </p:blipFill>
        <p:spPr>
          <a:xfrm>
            <a:off x="10500537" y="2611279"/>
            <a:ext cx="1286935" cy="443261"/>
          </a:xfrm>
          <a:prstGeom prst="rect">
            <a:avLst/>
          </a:prstGeom>
        </p:spPr>
      </p:pic>
      <p:pic>
        <p:nvPicPr>
          <p:cNvPr id="39" name="Picture 38">
            <a:extLst>
              <a:ext uri="{FF2B5EF4-FFF2-40B4-BE49-F238E27FC236}">
                <a16:creationId xmlns:a16="http://schemas.microsoft.com/office/drawing/2014/main" id="{D114EA08-AE92-47AC-ADB8-37C096BD31E8}"/>
              </a:ext>
            </a:extLst>
          </p:cNvPr>
          <p:cNvPicPr>
            <a:picLocks noChangeAspect="1"/>
          </p:cNvPicPr>
          <p:nvPr/>
        </p:nvPicPr>
        <p:blipFill rotWithShape="1">
          <a:blip r:embed="rId6"/>
          <a:srcRect l="56735" t="16966" r="33031" b="76992"/>
          <a:stretch/>
        </p:blipFill>
        <p:spPr>
          <a:xfrm>
            <a:off x="10483293" y="1122872"/>
            <a:ext cx="1247851" cy="414394"/>
          </a:xfrm>
          <a:prstGeom prst="rect">
            <a:avLst/>
          </a:prstGeom>
        </p:spPr>
      </p:pic>
      <p:pic>
        <p:nvPicPr>
          <p:cNvPr id="40" name="Picture 39">
            <a:extLst>
              <a:ext uri="{FF2B5EF4-FFF2-40B4-BE49-F238E27FC236}">
                <a16:creationId xmlns:a16="http://schemas.microsoft.com/office/drawing/2014/main" id="{D18297F4-338B-44F0-A795-D11ED22FC193}"/>
              </a:ext>
            </a:extLst>
          </p:cNvPr>
          <p:cNvPicPr>
            <a:picLocks noChangeAspect="1"/>
          </p:cNvPicPr>
          <p:nvPr/>
        </p:nvPicPr>
        <p:blipFill rotWithShape="1">
          <a:blip r:embed="rId7"/>
          <a:srcRect l="64528" t="56166" r="25172" b="31937"/>
          <a:stretch/>
        </p:blipFill>
        <p:spPr>
          <a:xfrm>
            <a:off x="10508542" y="5984924"/>
            <a:ext cx="1255824" cy="815926"/>
          </a:xfrm>
          <a:prstGeom prst="rect">
            <a:avLst/>
          </a:prstGeom>
        </p:spPr>
      </p:pic>
      <p:sp>
        <p:nvSpPr>
          <p:cNvPr id="42" name="TextBox 41">
            <a:extLst>
              <a:ext uri="{FF2B5EF4-FFF2-40B4-BE49-F238E27FC236}">
                <a16:creationId xmlns:a16="http://schemas.microsoft.com/office/drawing/2014/main" id="{E0686002-61BC-462D-B8F2-93416139C890}"/>
              </a:ext>
            </a:extLst>
          </p:cNvPr>
          <p:cNvSpPr txBox="1"/>
          <p:nvPr/>
        </p:nvSpPr>
        <p:spPr>
          <a:xfrm>
            <a:off x="-9114" y="534168"/>
            <a:ext cx="4057927" cy="830997"/>
          </a:xfrm>
          <a:prstGeom prst="rect">
            <a:avLst/>
          </a:prstGeom>
          <a:noFill/>
        </p:spPr>
        <p:txBody>
          <a:bodyPr wrap="square" rtlCol="0">
            <a:spAutoFit/>
          </a:bodyPr>
          <a:lstStyle/>
          <a:p>
            <a:r>
              <a:rPr lang="en-US" sz="1200" b="1" dirty="0"/>
              <a:t>Table:</a:t>
            </a:r>
          </a:p>
          <a:p>
            <a:r>
              <a:rPr lang="en-US" sz="1200" dirty="0"/>
              <a:t>Genes with &gt;= 19 TP for Cluster 1 and p-value &lt;= .05</a:t>
            </a:r>
          </a:p>
          <a:p>
            <a:r>
              <a:rPr lang="en-US" sz="1200" b="1" dirty="0"/>
              <a:t>Figure:</a:t>
            </a:r>
          </a:p>
          <a:p>
            <a:r>
              <a:rPr lang="en-US" sz="1200" dirty="0"/>
              <a:t>Genes with mutation occurrence &gt;= 25</a:t>
            </a:r>
          </a:p>
        </p:txBody>
      </p:sp>
      <p:pic>
        <p:nvPicPr>
          <p:cNvPr id="2" name="Picture 1">
            <a:extLst>
              <a:ext uri="{FF2B5EF4-FFF2-40B4-BE49-F238E27FC236}">
                <a16:creationId xmlns:a16="http://schemas.microsoft.com/office/drawing/2014/main" id="{BF201236-75AD-4A9A-9C13-0FE4693E11B3}"/>
              </a:ext>
            </a:extLst>
          </p:cNvPr>
          <p:cNvPicPr>
            <a:picLocks noChangeAspect="1"/>
          </p:cNvPicPr>
          <p:nvPr/>
        </p:nvPicPr>
        <p:blipFill rotWithShape="1">
          <a:blip r:embed="rId8"/>
          <a:srcRect l="51250" t="32888" r="23517" b="47408"/>
          <a:stretch/>
        </p:blipFill>
        <p:spPr>
          <a:xfrm>
            <a:off x="315622" y="1374740"/>
            <a:ext cx="3320537" cy="1458477"/>
          </a:xfrm>
          <a:prstGeom prst="rect">
            <a:avLst/>
          </a:prstGeom>
        </p:spPr>
      </p:pic>
      <p:grpSp>
        <p:nvGrpSpPr>
          <p:cNvPr id="25" name="Group 24">
            <a:extLst>
              <a:ext uri="{FF2B5EF4-FFF2-40B4-BE49-F238E27FC236}">
                <a16:creationId xmlns:a16="http://schemas.microsoft.com/office/drawing/2014/main" id="{8D8A917A-926D-425A-A39F-47181F606C0B}"/>
              </a:ext>
            </a:extLst>
          </p:cNvPr>
          <p:cNvGrpSpPr/>
          <p:nvPr/>
        </p:nvGrpSpPr>
        <p:grpSpPr>
          <a:xfrm>
            <a:off x="10703443" y="6049036"/>
            <a:ext cx="1317693" cy="718840"/>
            <a:chOff x="10695280" y="6049036"/>
            <a:chExt cx="1317693" cy="718840"/>
          </a:xfrm>
        </p:grpSpPr>
        <p:pic>
          <p:nvPicPr>
            <p:cNvPr id="26" name="Picture 25">
              <a:extLst>
                <a:ext uri="{FF2B5EF4-FFF2-40B4-BE49-F238E27FC236}">
                  <a16:creationId xmlns:a16="http://schemas.microsoft.com/office/drawing/2014/main" id="{32291A15-9272-4956-8F09-7AB49C12183A}"/>
                </a:ext>
              </a:extLst>
            </p:cNvPr>
            <p:cNvPicPr>
              <a:picLocks noChangeAspect="1"/>
            </p:cNvPicPr>
            <p:nvPr/>
          </p:nvPicPr>
          <p:blipFill rotWithShape="1">
            <a:blip r:embed="rId9"/>
            <a:srcRect l="46337" t="57037" r="36084" b="38834"/>
            <a:stretch/>
          </p:blipFill>
          <p:spPr>
            <a:xfrm>
              <a:off x="10713420" y="6603032"/>
              <a:ext cx="1247850" cy="164844"/>
            </a:xfrm>
            <a:prstGeom prst="rect">
              <a:avLst/>
            </a:prstGeom>
          </p:spPr>
        </p:pic>
        <p:pic>
          <p:nvPicPr>
            <p:cNvPr id="27" name="Picture 26">
              <a:extLst>
                <a:ext uri="{FF2B5EF4-FFF2-40B4-BE49-F238E27FC236}">
                  <a16:creationId xmlns:a16="http://schemas.microsoft.com/office/drawing/2014/main" id="{BF79E4C1-591F-43DC-9394-8974545833E4}"/>
                </a:ext>
              </a:extLst>
            </p:cNvPr>
            <p:cNvPicPr>
              <a:picLocks noChangeAspect="1"/>
            </p:cNvPicPr>
            <p:nvPr/>
          </p:nvPicPr>
          <p:blipFill rotWithShape="1">
            <a:blip r:embed="rId10"/>
            <a:srcRect l="46184" t="53806" r="35921" b="42674"/>
            <a:stretch/>
          </p:blipFill>
          <p:spPr>
            <a:xfrm>
              <a:off x="10695280" y="6419369"/>
              <a:ext cx="1317693" cy="145789"/>
            </a:xfrm>
            <a:prstGeom prst="rect">
              <a:avLst/>
            </a:prstGeom>
          </p:spPr>
        </p:pic>
        <p:pic>
          <p:nvPicPr>
            <p:cNvPr id="28" name="Picture 27">
              <a:extLst>
                <a:ext uri="{FF2B5EF4-FFF2-40B4-BE49-F238E27FC236}">
                  <a16:creationId xmlns:a16="http://schemas.microsoft.com/office/drawing/2014/main" id="{45B81746-1A75-464A-8046-BDCF60BC6956}"/>
                </a:ext>
              </a:extLst>
            </p:cNvPr>
            <p:cNvPicPr>
              <a:picLocks noChangeAspect="1"/>
            </p:cNvPicPr>
            <p:nvPr/>
          </p:nvPicPr>
          <p:blipFill rotWithShape="1">
            <a:blip r:embed="rId11"/>
            <a:srcRect l="46169" t="50000" r="42734" b="45974"/>
            <a:stretch/>
          </p:blipFill>
          <p:spPr>
            <a:xfrm>
              <a:off x="10695280" y="6214570"/>
              <a:ext cx="842202" cy="171874"/>
            </a:xfrm>
            <a:prstGeom prst="rect">
              <a:avLst/>
            </a:prstGeom>
          </p:spPr>
        </p:pic>
        <p:pic>
          <p:nvPicPr>
            <p:cNvPr id="29" name="Picture 28">
              <a:extLst>
                <a:ext uri="{FF2B5EF4-FFF2-40B4-BE49-F238E27FC236}">
                  <a16:creationId xmlns:a16="http://schemas.microsoft.com/office/drawing/2014/main" id="{EA1822C9-46BF-4164-B20F-07C5906322B7}"/>
                </a:ext>
              </a:extLst>
            </p:cNvPr>
            <p:cNvPicPr>
              <a:picLocks noChangeAspect="1"/>
            </p:cNvPicPr>
            <p:nvPr/>
          </p:nvPicPr>
          <p:blipFill rotWithShape="1">
            <a:blip r:embed="rId12"/>
            <a:srcRect l="46682" t="47179" r="42734" b="50000"/>
            <a:stretch/>
          </p:blipFill>
          <p:spPr>
            <a:xfrm>
              <a:off x="10728099" y="6049036"/>
              <a:ext cx="794869" cy="119160"/>
            </a:xfrm>
            <a:prstGeom prst="rect">
              <a:avLst/>
            </a:prstGeom>
          </p:spPr>
        </p:pic>
      </p:grpSp>
      <p:sp>
        <p:nvSpPr>
          <p:cNvPr id="22" name="TextBox 21">
            <a:extLst>
              <a:ext uri="{FF2B5EF4-FFF2-40B4-BE49-F238E27FC236}">
                <a16:creationId xmlns:a16="http://schemas.microsoft.com/office/drawing/2014/main" id="{67D64387-DE42-46C8-84A0-1516B352966D}"/>
              </a:ext>
            </a:extLst>
          </p:cNvPr>
          <p:cNvSpPr txBox="1"/>
          <p:nvPr/>
        </p:nvSpPr>
        <p:spPr>
          <a:xfrm>
            <a:off x="7385263" y="0"/>
            <a:ext cx="2906950" cy="646331"/>
          </a:xfrm>
          <a:prstGeom prst="rect">
            <a:avLst/>
          </a:prstGeom>
          <a:noFill/>
        </p:spPr>
        <p:txBody>
          <a:bodyPr wrap="none" rtlCol="0">
            <a:spAutoFit/>
          </a:bodyPr>
          <a:lstStyle/>
          <a:p>
            <a:r>
              <a:rPr lang="en-US" b="1" dirty="0"/>
              <a:t>Foreground:</a:t>
            </a:r>
            <a:r>
              <a:rPr lang="en-US" dirty="0"/>
              <a:t> Cluster 1</a:t>
            </a:r>
          </a:p>
          <a:p>
            <a:r>
              <a:rPr lang="en-US" b="1" dirty="0"/>
              <a:t>Background:</a:t>
            </a:r>
            <a:r>
              <a:rPr lang="en-US" dirty="0"/>
              <a:t> All other CIMP+</a:t>
            </a:r>
          </a:p>
        </p:txBody>
      </p:sp>
      <p:graphicFrame>
        <p:nvGraphicFramePr>
          <p:cNvPr id="23" name="Table 22">
            <a:extLst>
              <a:ext uri="{FF2B5EF4-FFF2-40B4-BE49-F238E27FC236}">
                <a16:creationId xmlns:a16="http://schemas.microsoft.com/office/drawing/2014/main" id="{DC66852C-8AA5-472A-9686-DCC5BBCC7E64}"/>
              </a:ext>
            </a:extLst>
          </p:cNvPr>
          <p:cNvGraphicFramePr>
            <a:graphicFrameLocks noGrp="1"/>
          </p:cNvGraphicFramePr>
          <p:nvPr/>
        </p:nvGraphicFramePr>
        <p:xfrm>
          <a:off x="153721" y="3283710"/>
          <a:ext cx="4057927" cy="2818130"/>
        </p:xfrm>
        <a:graphic>
          <a:graphicData uri="http://schemas.openxmlformats.org/drawingml/2006/table">
            <a:tbl>
              <a:tblPr/>
              <a:tblGrid>
                <a:gridCol w="638166">
                  <a:extLst>
                    <a:ext uri="{9D8B030D-6E8A-4147-A177-3AD203B41FA5}">
                      <a16:colId xmlns:a16="http://schemas.microsoft.com/office/drawing/2014/main" val="1877764105"/>
                    </a:ext>
                  </a:extLst>
                </a:gridCol>
                <a:gridCol w="2654668">
                  <a:extLst>
                    <a:ext uri="{9D8B030D-6E8A-4147-A177-3AD203B41FA5}">
                      <a16:colId xmlns:a16="http://schemas.microsoft.com/office/drawing/2014/main" val="2145247533"/>
                    </a:ext>
                  </a:extLst>
                </a:gridCol>
                <a:gridCol w="765093">
                  <a:extLst>
                    <a:ext uri="{9D8B030D-6E8A-4147-A177-3AD203B41FA5}">
                      <a16:colId xmlns:a16="http://schemas.microsoft.com/office/drawing/2014/main" val="3735299072"/>
                    </a:ext>
                  </a:extLst>
                </a:gridCol>
              </a:tblGrid>
              <a:tr h="184150">
                <a:tc>
                  <a:txBody>
                    <a:bodyPr/>
                    <a:lstStyle/>
                    <a:p>
                      <a:pPr algn="l" fontAlgn="b"/>
                      <a:r>
                        <a:rPr lang="en-US" sz="1000" b="1" i="0" u="none" strike="noStrike" dirty="0">
                          <a:solidFill>
                            <a:srgbClr val="000000"/>
                          </a:solidFill>
                          <a:effectLst/>
                          <a:latin typeface="Calibri" panose="020F0502020204030204" pitchFamily="34" charset="0"/>
                        </a:rPr>
                        <a:t>Signature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significance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Drivers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0096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Defective DNA mismatch repair, noted in MSI samples. The presence of signature 6 was strongly associated with inactivation of mismatch repair genes in CRC.</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PIK3CA, KRAS, BRAF, PTEN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61995"/>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Shows activity in a small number of cancer cases, possibly due to uncharacterized defects in DNA maintenance. Associated with defective DNA mismatch repair.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042814"/>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Associated with loss of MMR and POLD1 proofreading deficiency.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BCOR, KRAS, POLE, PTEN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4714794"/>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Shows activity in a small number of cancer cases, possibly due to uncharacterized defects in DNA maintenance.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29367"/>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Defective DNA mismatch repair, noted in MSI samples.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PIK3CA, BRAF, TP53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162390"/>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May represent mutations that only accumulate in tumors lacking both POLE and MMR repair functions. This signature may be the combination of two distinct signatures.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PIK3CA, POLE, PTEN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452964"/>
                  </a:ext>
                </a:extLst>
              </a:tr>
            </a:tbl>
          </a:graphicData>
        </a:graphic>
      </p:graphicFrame>
      <p:sp>
        <p:nvSpPr>
          <p:cNvPr id="3" name="TextBox 2">
            <a:extLst>
              <a:ext uri="{FF2B5EF4-FFF2-40B4-BE49-F238E27FC236}">
                <a16:creationId xmlns:a16="http://schemas.microsoft.com/office/drawing/2014/main" id="{0BC25C3D-C7AE-43E1-A799-9B71B122F8B9}"/>
              </a:ext>
            </a:extLst>
          </p:cNvPr>
          <p:cNvSpPr txBox="1"/>
          <p:nvPr/>
        </p:nvSpPr>
        <p:spPr>
          <a:xfrm>
            <a:off x="153721" y="2971800"/>
            <a:ext cx="1979324" cy="338554"/>
          </a:xfrm>
          <a:prstGeom prst="rect">
            <a:avLst/>
          </a:prstGeom>
          <a:noFill/>
        </p:spPr>
        <p:txBody>
          <a:bodyPr wrap="none" rtlCol="0">
            <a:spAutoFit/>
          </a:bodyPr>
          <a:lstStyle/>
          <a:p>
            <a:r>
              <a:rPr lang="en-US" sz="1600" dirty="0"/>
              <a:t>Associated signatures</a:t>
            </a:r>
          </a:p>
        </p:txBody>
      </p:sp>
    </p:spTree>
    <p:extLst>
      <p:ext uri="{BB962C8B-B14F-4D97-AF65-F5344CB8AC3E}">
        <p14:creationId xmlns:p14="http://schemas.microsoft.com/office/powerpoint/2010/main" val="3910625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49BD2F-5872-47D7-8B7D-B50088AECA85}"/>
              </a:ext>
            </a:extLst>
          </p:cNvPr>
          <p:cNvPicPr>
            <a:picLocks noChangeAspect="1"/>
          </p:cNvPicPr>
          <p:nvPr/>
        </p:nvPicPr>
        <p:blipFill rotWithShape="1">
          <a:blip r:embed="rId3"/>
          <a:srcRect l="51333" t="60597" r="23584" b="19852"/>
          <a:stretch/>
        </p:blipFill>
        <p:spPr>
          <a:xfrm>
            <a:off x="308126" y="1384315"/>
            <a:ext cx="3326548" cy="1458477"/>
          </a:xfrm>
          <a:prstGeom prst="rect">
            <a:avLst/>
          </a:prstGeom>
        </p:spPr>
      </p:pic>
      <p:pic>
        <p:nvPicPr>
          <p:cNvPr id="27" name="Picture 2">
            <a:extLst>
              <a:ext uri="{FF2B5EF4-FFF2-40B4-BE49-F238E27FC236}">
                <a16:creationId xmlns:a16="http://schemas.microsoft.com/office/drawing/2014/main" id="{92A5F7E7-EE5B-406D-B200-F4545C767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396" y="575078"/>
            <a:ext cx="5652968" cy="214120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BEACE9E-CCD8-44D1-8909-104FD0D578AD}"/>
              </a:ext>
            </a:extLst>
          </p:cNvPr>
          <p:cNvSpPr/>
          <p:nvPr/>
        </p:nvSpPr>
        <p:spPr>
          <a:xfrm>
            <a:off x="5744720" y="669239"/>
            <a:ext cx="2689037" cy="19623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AA93522C-BBF3-4CDB-A763-81AB946AD192}"/>
              </a:ext>
            </a:extLst>
          </p:cNvPr>
          <p:cNvGraphicFramePr>
            <a:graphicFrameLocks noGrp="1"/>
          </p:cNvGraphicFramePr>
          <p:nvPr/>
        </p:nvGraphicFramePr>
        <p:xfrm>
          <a:off x="4287396" y="2725734"/>
          <a:ext cx="6155321" cy="3115212"/>
        </p:xfrm>
        <a:graphic>
          <a:graphicData uri="http://schemas.openxmlformats.org/drawingml/2006/table">
            <a:tbl>
              <a:tblPr/>
              <a:tblGrid>
                <a:gridCol w="662456">
                  <a:extLst>
                    <a:ext uri="{9D8B030D-6E8A-4147-A177-3AD203B41FA5}">
                      <a16:colId xmlns:a16="http://schemas.microsoft.com/office/drawing/2014/main" val="1807204550"/>
                    </a:ext>
                  </a:extLst>
                </a:gridCol>
                <a:gridCol w="431936">
                  <a:extLst>
                    <a:ext uri="{9D8B030D-6E8A-4147-A177-3AD203B41FA5}">
                      <a16:colId xmlns:a16="http://schemas.microsoft.com/office/drawing/2014/main" val="4176280502"/>
                    </a:ext>
                  </a:extLst>
                </a:gridCol>
                <a:gridCol w="483504">
                  <a:extLst>
                    <a:ext uri="{9D8B030D-6E8A-4147-A177-3AD203B41FA5}">
                      <a16:colId xmlns:a16="http://schemas.microsoft.com/office/drawing/2014/main" val="653606676"/>
                    </a:ext>
                  </a:extLst>
                </a:gridCol>
                <a:gridCol w="464543">
                  <a:extLst>
                    <a:ext uri="{9D8B030D-6E8A-4147-A177-3AD203B41FA5}">
                      <a16:colId xmlns:a16="http://schemas.microsoft.com/office/drawing/2014/main" val="1800116950"/>
                    </a:ext>
                  </a:extLst>
                </a:gridCol>
                <a:gridCol w="455063">
                  <a:extLst>
                    <a:ext uri="{9D8B030D-6E8A-4147-A177-3AD203B41FA5}">
                      <a16:colId xmlns:a16="http://schemas.microsoft.com/office/drawing/2014/main" val="354523859"/>
                    </a:ext>
                  </a:extLst>
                </a:gridCol>
                <a:gridCol w="1241942">
                  <a:extLst>
                    <a:ext uri="{9D8B030D-6E8A-4147-A177-3AD203B41FA5}">
                      <a16:colId xmlns:a16="http://schemas.microsoft.com/office/drawing/2014/main" val="2872246327"/>
                    </a:ext>
                  </a:extLst>
                </a:gridCol>
                <a:gridCol w="2415877">
                  <a:extLst>
                    <a:ext uri="{9D8B030D-6E8A-4147-A177-3AD203B41FA5}">
                      <a16:colId xmlns:a16="http://schemas.microsoft.com/office/drawing/2014/main" val="159793448"/>
                    </a:ext>
                  </a:extLst>
                </a:gridCol>
              </a:tblGrid>
              <a:tr h="117558">
                <a:tc>
                  <a:txBody>
                    <a:bodyPr/>
                    <a:lstStyle/>
                    <a:p>
                      <a:pPr algn="l" fontAlgn="b"/>
                      <a:r>
                        <a:rPr lang="en-US" sz="1000" b="1" i="0" u="none" strike="noStrike" dirty="0">
                          <a:solidFill>
                            <a:srgbClr val="000000"/>
                          </a:solidFill>
                          <a:effectLst/>
                          <a:latin typeface="Calibri" panose="020F0502020204030204" pitchFamily="34" charset="0"/>
                        </a:rPr>
                        <a:t>Gene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TP</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FP</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TN</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FN</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Fisher's Exact p-value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err="1">
                          <a:solidFill>
                            <a:srgbClr val="000000"/>
                          </a:solidFill>
                          <a:effectLst/>
                          <a:latin typeface="Calibri" panose="020F0502020204030204" pitchFamily="34" charset="0"/>
                        </a:rPr>
                        <a:t>GeneCards</a:t>
                      </a:r>
                      <a:r>
                        <a:rPr lang="en-US" sz="1000" b="1" i="0" u="none" strike="noStrike" dirty="0">
                          <a:solidFill>
                            <a:srgbClr val="000000"/>
                          </a:solidFill>
                          <a:effectLst/>
                          <a:latin typeface="Calibri" panose="020F0502020204030204" pitchFamily="34" charset="0"/>
                        </a:rPr>
                        <a:t> info</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419347"/>
                  </a:ext>
                </a:extLst>
              </a:tr>
              <a:tr h="117558">
                <a:tc>
                  <a:txBody>
                    <a:bodyPr/>
                    <a:lstStyle/>
                    <a:p>
                      <a:pPr algn="l" fontAlgn="b"/>
                      <a:r>
                        <a:rPr lang="en-US" sz="900" b="0" i="0" u="none" strike="noStrike" dirty="0">
                          <a:solidFill>
                            <a:srgbClr val="000000"/>
                          </a:solidFill>
                          <a:effectLst/>
                          <a:latin typeface="Calibri" panose="020F0502020204030204" pitchFamily="34" charset="0"/>
                        </a:rPr>
                        <a:t>APC</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0.006477579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Antagonist of </a:t>
                      </a:r>
                      <a:r>
                        <a:rPr lang="en-US" sz="900" b="0" i="0" u="none" strike="noStrike" dirty="0" err="1">
                          <a:solidFill>
                            <a:srgbClr val="000000"/>
                          </a:solidFill>
                          <a:effectLst/>
                          <a:latin typeface="Calibri" panose="020F0502020204030204" pitchFamily="34" charset="0"/>
                        </a:rPr>
                        <a:t>Wnt</a:t>
                      </a:r>
                      <a:r>
                        <a:rPr lang="en-US" sz="900" b="0" i="0" u="none" strike="noStrike" dirty="0">
                          <a:solidFill>
                            <a:srgbClr val="000000"/>
                          </a:solidFill>
                          <a:effectLst/>
                          <a:latin typeface="Calibri" panose="020F0502020204030204" pitchFamily="34" charset="0"/>
                        </a:rPr>
                        <a:t> signaling pathway.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2374693"/>
                  </a:ext>
                </a:extLst>
              </a:tr>
              <a:tr h="117558">
                <a:tc>
                  <a:txBody>
                    <a:bodyPr/>
                    <a:lstStyle/>
                    <a:p>
                      <a:pPr algn="l" fontAlgn="b"/>
                      <a:r>
                        <a:rPr lang="en-US" sz="900" b="0" i="0" u="none" strike="noStrike" dirty="0">
                          <a:solidFill>
                            <a:srgbClr val="000000"/>
                          </a:solidFill>
                          <a:effectLst/>
                          <a:latin typeface="Calibri" panose="020F0502020204030204" pitchFamily="34" charset="0"/>
                        </a:rPr>
                        <a:t>KRAS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0.007316736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Proto-oncogene that encodes a protein that is a member of the small GTPase superfamily.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747543"/>
                  </a:ext>
                </a:extLst>
              </a:tr>
              <a:tr h="117558">
                <a:tc>
                  <a:txBody>
                    <a:bodyPr/>
                    <a:lstStyle/>
                    <a:p>
                      <a:pPr algn="l" fontAlgn="b"/>
                      <a:r>
                        <a:rPr lang="en-US" sz="900" b="0" i="0" u="none" strike="noStrike" dirty="0">
                          <a:solidFill>
                            <a:srgbClr val="000000"/>
                          </a:solidFill>
                          <a:effectLst/>
                          <a:latin typeface="Calibri" panose="020F0502020204030204" pitchFamily="34" charset="0"/>
                        </a:rPr>
                        <a:t>TTN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0.00933319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Encodes a large protein of striated muscle.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91193"/>
                  </a:ext>
                </a:extLst>
              </a:tr>
              <a:tr h="117558">
                <a:tc>
                  <a:txBody>
                    <a:bodyPr/>
                    <a:lstStyle/>
                    <a:p>
                      <a:pPr algn="l" fontAlgn="b"/>
                      <a:r>
                        <a:rPr lang="en-US" sz="900" b="0" i="0" u="none" strike="noStrike" dirty="0">
                          <a:solidFill>
                            <a:srgbClr val="000000"/>
                          </a:solidFill>
                          <a:effectLst/>
                          <a:latin typeface="Calibri" panose="020F0502020204030204" pitchFamily="34" charset="0"/>
                        </a:rPr>
                        <a:t>MUC16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0.006450383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Role in forming protective mucous barrier in epithelia.</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1066003"/>
                  </a:ext>
                </a:extLst>
              </a:tr>
              <a:tr h="117558">
                <a:tc>
                  <a:txBody>
                    <a:bodyPr/>
                    <a:lstStyle/>
                    <a:p>
                      <a:pPr algn="l" fontAlgn="b"/>
                      <a:r>
                        <a:rPr lang="en-US" sz="900" b="0" i="0" u="none" strike="noStrike" dirty="0">
                          <a:solidFill>
                            <a:srgbClr val="000000"/>
                          </a:solidFill>
                          <a:effectLst/>
                          <a:latin typeface="Calibri" panose="020F0502020204030204" pitchFamily="34" charset="0"/>
                        </a:rPr>
                        <a:t>SYNE1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0.00043581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Protein expressed in muscle and peripheral blood lymphocytes.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8955120"/>
                  </a:ext>
                </a:extLst>
              </a:tr>
              <a:tr h="117558">
                <a:tc>
                  <a:txBody>
                    <a:bodyPr/>
                    <a:lstStyle/>
                    <a:p>
                      <a:pPr algn="l" fontAlgn="b"/>
                      <a:r>
                        <a:rPr lang="en-US" sz="900" b="0" i="0" u="none" strike="noStrike" dirty="0">
                          <a:solidFill>
                            <a:srgbClr val="000000"/>
                          </a:solidFill>
                          <a:effectLst/>
                          <a:latin typeface="Calibri" panose="020F0502020204030204" pitchFamily="34" charset="0"/>
                        </a:rPr>
                        <a:t>OBSCN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8.19E-05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Encodes a large signaling protein like titin.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0725671"/>
                  </a:ext>
                </a:extLst>
              </a:tr>
              <a:tr h="117558">
                <a:tc>
                  <a:txBody>
                    <a:bodyPr/>
                    <a:lstStyle/>
                    <a:p>
                      <a:pPr algn="l" fontAlgn="b"/>
                      <a:r>
                        <a:rPr lang="en-US" sz="900" b="0" i="0" u="none" strike="noStrike">
                          <a:solidFill>
                            <a:srgbClr val="000000"/>
                          </a:solidFill>
                          <a:effectLst/>
                          <a:latin typeface="Calibri" panose="020F0502020204030204" pitchFamily="34" charset="0"/>
                        </a:rPr>
                        <a:t>PCDH10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0.01903679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Neuron receptor for establishing cell-cell connections.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379803"/>
                  </a:ext>
                </a:extLst>
              </a:tr>
              <a:tr h="117558">
                <a:tc>
                  <a:txBody>
                    <a:bodyPr/>
                    <a:lstStyle/>
                    <a:p>
                      <a:pPr algn="l" fontAlgn="b"/>
                      <a:r>
                        <a:rPr lang="en-US" sz="900" b="0" i="0" u="none" strike="noStrike">
                          <a:solidFill>
                            <a:srgbClr val="000000"/>
                          </a:solidFill>
                          <a:effectLst/>
                          <a:latin typeface="Calibri" panose="020F0502020204030204" pitchFamily="34" charset="0"/>
                        </a:rPr>
                        <a:t>RYR1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0.011250735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kern="1200" dirty="0">
                          <a:solidFill>
                            <a:schemeClr val="tx1"/>
                          </a:solidFill>
                          <a:effectLst/>
                          <a:latin typeface="+mn-lt"/>
                          <a:ea typeface="+mn-ea"/>
                          <a:cs typeface="+mn-cs"/>
                        </a:rPr>
                        <a:t>Calcium release channel in the sarcoplasmic reticulum.</a:t>
                      </a:r>
                      <a:endParaRPr lang="en-US" sz="9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091583"/>
                  </a:ext>
                </a:extLst>
              </a:tr>
              <a:tr h="117558">
                <a:tc>
                  <a:txBody>
                    <a:bodyPr/>
                    <a:lstStyle/>
                    <a:p>
                      <a:pPr algn="l" fontAlgn="b"/>
                      <a:r>
                        <a:rPr lang="en-US" sz="900" b="0" i="0" u="none" strike="noStrike" dirty="0">
                          <a:solidFill>
                            <a:srgbClr val="000000"/>
                          </a:solidFill>
                          <a:effectLst/>
                          <a:latin typeface="Calibri" panose="020F0502020204030204" pitchFamily="34" charset="0"/>
                        </a:rPr>
                        <a:t>ZFHX4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0.005410636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May be related to nucleic acid binding and actin binding.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7182709"/>
                  </a:ext>
                </a:extLst>
              </a:tr>
              <a:tr h="117558">
                <a:tc>
                  <a:txBody>
                    <a:bodyPr/>
                    <a:lstStyle/>
                    <a:p>
                      <a:pPr algn="l" fontAlgn="b"/>
                      <a:r>
                        <a:rPr lang="en-US" sz="900" b="0" i="0" u="none" strike="noStrike" dirty="0">
                          <a:solidFill>
                            <a:srgbClr val="000000"/>
                          </a:solidFill>
                          <a:effectLst/>
                          <a:latin typeface="Calibri" panose="020F0502020204030204" pitchFamily="34" charset="0"/>
                        </a:rPr>
                        <a:t>LRP1B</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0.001611523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Receptors with a wide variety of roles in cell function and development due to interactions with multiple ligands.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015763"/>
                  </a:ext>
                </a:extLst>
              </a:tr>
              <a:tr h="117558">
                <a:tc>
                  <a:txBody>
                    <a:bodyPr/>
                    <a:lstStyle/>
                    <a:p>
                      <a:pPr algn="l" fontAlgn="b"/>
                      <a:r>
                        <a:rPr lang="en-US" sz="900" b="0" i="0" u="none" strike="noStrike" dirty="0">
                          <a:solidFill>
                            <a:srgbClr val="000000"/>
                          </a:solidFill>
                          <a:effectLst/>
                          <a:latin typeface="Calibri" panose="020F0502020204030204" pitchFamily="34" charset="0"/>
                        </a:rPr>
                        <a:t>CSMD3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0.001611523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Involved in dendrite development.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810914"/>
                  </a:ext>
                </a:extLst>
              </a:tr>
              <a:tr h="117558">
                <a:tc>
                  <a:txBody>
                    <a:bodyPr/>
                    <a:lstStyle/>
                    <a:p>
                      <a:pPr algn="l" fontAlgn="b"/>
                      <a:r>
                        <a:rPr lang="en-US" sz="900" b="0" i="0" u="none" strike="noStrike" dirty="0">
                          <a:solidFill>
                            <a:srgbClr val="000000"/>
                          </a:solidFill>
                          <a:effectLst/>
                          <a:latin typeface="Calibri" panose="020F0502020204030204" pitchFamily="34" charset="0"/>
                        </a:rPr>
                        <a:t>MUC4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0.000846259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Encodes an integral membrane glycoprotein found on the cell surface.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3846882"/>
                  </a:ext>
                </a:extLst>
              </a:tr>
            </a:tbl>
          </a:graphicData>
        </a:graphic>
      </p:graphicFrame>
      <p:sp>
        <p:nvSpPr>
          <p:cNvPr id="42" name="TextBox 41">
            <a:extLst>
              <a:ext uri="{FF2B5EF4-FFF2-40B4-BE49-F238E27FC236}">
                <a16:creationId xmlns:a16="http://schemas.microsoft.com/office/drawing/2014/main" id="{E0686002-61BC-462D-B8F2-93416139C890}"/>
              </a:ext>
            </a:extLst>
          </p:cNvPr>
          <p:cNvSpPr txBox="1"/>
          <p:nvPr/>
        </p:nvSpPr>
        <p:spPr>
          <a:xfrm>
            <a:off x="-9114" y="534168"/>
            <a:ext cx="4057927" cy="830997"/>
          </a:xfrm>
          <a:prstGeom prst="rect">
            <a:avLst/>
          </a:prstGeom>
          <a:noFill/>
        </p:spPr>
        <p:txBody>
          <a:bodyPr wrap="square" rtlCol="0">
            <a:spAutoFit/>
          </a:bodyPr>
          <a:lstStyle/>
          <a:p>
            <a:r>
              <a:rPr lang="en-US" sz="1200" b="1" dirty="0"/>
              <a:t>Table:</a:t>
            </a:r>
          </a:p>
          <a:p>
            <a:r>
              <a:rPr lang="en-US" sz="1200" dirty="0"/>
              <a:t>Genes with &gt;= 8 TP for Cluster 2 and p-value &lt;= .05</a:t>
            </a:r>
          </a:p>
          <a:p>
            <a:r>
              <a:rPr lang="en-US" sz="1200" b="1" dirty="0"/>
              <a:t>Figure:</a:t>
            </a:r>
          </a:p>
          <a:p>
            <a:r>
              <a:rPr lang="en-US" sz="1200" dirty="0"/>
              <a:t>Genes with mutation occurrence &gt;= 8</a:t>
            </a:r>
          </a:p>
        </p:txBody>
      </p:sp>
      <p:sp>
        <p:nvSpPr>
          <p:cNvPr id="18" name="Title 1">
            <a:extLst>
              <a:ext uri="{FF2B5EF4-FFF2-40B4-BE49-F238E27FC236}">
                <a16:creationId xmlns:a16="http://schemas.microsoft.com/office/drawing/2014/main" id="{48B290C4-3376-4D64-A10D-38FF12E3DFEA}"/>
              </a:ext>
            </a:extLst>
          </p:cNvPr>
          <p:cNvSpPr txBox="1">
            <a:spLocks/>
          </p:cNvSpPr>
          <p:nvPr/>
        </p:nvSpPr>
        <p:spPr>
          <a:xfrm>
            <a:off x="838200" y="56685"/>
            <a:ext cx="10146632" cy="6814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CLUSTER 2 Mutations at Gene Level</a:t>
            </a:r>
          </a:p>
        </p:txBody>
      </p:sp>
      <p:pic>
        <p:nvPicPr>
          <p:cNvPr id="19" name="Picture 18">
            <a:extLst>
              <a:ext uri="{FF2B5EF4-FFF2-40B4-BE49-F238E27FC236}">
                <a16:creationId xmlns:a16="http://schemas.microsoft.com/office/drawing/2014/main" id="{F8B8B30F-6914-484B-A294-0AA81FB96305}"/>
              </a:ext>
            </a:extLst>
          </p:cNvPr>
          <p:cNvPicPr>
            <a:picLocks noChangeAspect="1"/>
          </p:cNvPicPr>
          <p:nvPr/>
        </p:nvPicPr>
        <p:blipFill rotWithShape="1">
          <a:blip r:embed="rId5"/>
          <a:srcRect l="26255" t="70824" r="61035" b="9560"/>
          <a:stretch/>
        </p:blipFill>
        <p:spPr>
          <a:xfrm>
            <a:off x="10531142" y="3063530"/>
            <a:ext cx="1258152" cy="1092225"/>
          </a:xfrm>
          <a:prstGeom prst="rect">
            <a:avLst/>
          </a:prstGeom>
        </p:spPr>
      </p:pic>
      <p:pic>
        <p:nvPicPr>
          <p:cNvPr id="20" name="Picture 19">
            <a:extLst>
              <a:ext uri="{FF2B5EF4-FFF2-40B4-BE49-F238E27FC236}">
                <a16:creationId xmlns:a16="http://schemas.microsoft.com/office/drawing/2014/main" id="{5002B402-563A-4057-93FE-9A7195A9F428}"/>
              </a:ext>
            </a:extLst>
          </p:cNvPr>
          <p:cNvPicPr>
            <a:picLocks noChangeAspect="1"/>
          </p:cNvPicPr>
          <p:nvPr/>
        </p:nvPicPr>
        <p:blipFill rotWithShape="1">
          <a:blip r:embed="rId5"/>
          <a:srcRect l="51331" t="70824" r="36070" b="9422"/>
          <a:stretch/>
        </p:blipFill>
        <p:spPr>
          <a:xfrm>
            <a:off x="10513582" y="4975103"/>
            <a:ext cx="1241774" cy="1095053"/>
          </a:xfrm>
          <a:prstGeom prst="rect">
            <a:avLst/>
          </a:prstGeom>
        </p:spPr>
      </p:pic>
      <p:pic>
        <p:nvPicPr>
          <p:cNvPr id="21" name="Picture 20">
            <a:extLst>
              <a:ext uri="{FF2B5EF4-FFF2-40B4-BE49-F238E27FC236}">
                <a16:creationId xmlns:a16="http://schemas.microsoft.com/office/drawing/2014/main" id="{D6A5EEBC-D326-48F0-8BF3-A9BAB6E31AAA}"/>
              </a:ext>
            </a:extLst>
          </p:cNvPr>
          <p:cNvPicPr>
            <a:picLocks noChangeAspect="1"/>
          </p:cNvPicPr>
          <p:nvPr/>
        </p:nvPicPr>
        <p:blipFill rotWithShape="1">
          <a:blip r:embed="rId5"/>
          <a:srcRect l="76348" t="31907" r="10844" b="48469"/>
          <a:stretch/>
        </p:blipFill>
        <p:spPr>
          <a:xfrm>
            <a:off x="10521542" y="1565768"/>
            <a:ext cx="1248949" cy="1076421"/>
          </a:xfrm>
          <a:prstGeom prst="rect">
            <a:avLst/>
          </a:prstGeom>
        </p:spPr>
      </p:pic>
      <p:pic>
        <p:nvPicPr>
          <p:cNvPr id="22" name="Picture 21">
            <a:extLst>
              <a:ext uri="{FF2B5EF4-FFF2-40B4-BE49-F238E27FC236}">
                <a16:creationId xmlns:a16="http://schemas.microsoft.com/office/drawing/2014/main" id="{EFBA056B-0FD6-45FF-B7D0-7DE9A9BE16B3}"/>
              </a:ext>
            </a:extLst>
          </p:cNvPr>
          <p:cNvPicPr>
            <a:picLocks noChangeAspect="1"/>
          </p:cNvPicPr>
          <p:nvPr/>
        </p:nvPicPr>
        <p:blipFill rotWithShape="1">
          <a:blip r:embed="rId5"/>
          <a:srcRect l="76345" t="12444" r="11011" b="68044"/>
          <a:stretch/>
        </p:blipFill>
        <p:spPr>
          <a:xfrm>
            <a:off x="10522555" y="83309"/>
            <a:ext cx="1253453" cy="1087989"/>
          </a:xfrm>
          <a:prstGeom prst="rect">
            <a:avLst/>
          </a:prstGeom>
        </p:spPr>
      </p:pic>
      <p:pic>
        <p:nvPicPr>
          <p:cNvPr id="23" name="Picture 22">
            <a:extLst>
              <a:ext uri="{FF2B5EF4-FFF2-40B4-BE49-F238E27FC236}">
                <a16:creationId xmlns:a16="http://schemas.microsoft.com/office/drawing/2014/main" id="{4CFFA8AB-2020-407B-B4F2-C36088E9EA69}"/>
              </a:ext>
            </a:extLst>
          </p:cNvPr>
          <p:cNvPicPr>
            <a:picLocks noChangeAspect="1"/>
          </p:cNvPicPr>
          <p:nvPr/>
        </p:nvPicPr>
        <p:blipFill rotWithShape="1">
          <a:blip r:embed="rId6"/>
          <a:srcRect l="39392" t="58888" r="50439" b="28501"/>
          <a:stretch/>
        </p:blipFill>
        <p:spPr>
          <a:xfrm>
            <a:off x="10491191" y="4110683"/>
            <a:ext cx="1239874" cy="864833"/>
          </a:xfrm>
          <a:prstGeom prst="rect">
            <a:avLst/>
          </a:prstGeom>
        </p:spPr>
      </p:pic>
      <p:pic>
        <p:nvPicPr>
          <p:cNvPr id="24" name="Picture 23">
            <a:extLst>
              <a:ext uri="{FF2B5EF4-FFF2-40B4-BE49-F238E27FC236}">
                <a16:creationId xmlns:a16="http://schemas.microsoft.com/office/drawing/2014/main" id="{82F77AF3-9F13-4EB4-AB8E-036E5C1DDE69}"/>
              </a:ext>
            </a:extLst>
          </p:cNvPr>
          <p:cNvPicPr>
            <a:picLocks noChangeAspect="1"/>
          </p:cNvPicPr>
          <p:nvPr/>
        </p:nvPicPr>
        <p:blipFill rotWithShape="1">
          <a:blip r:embed="rId7"/>
          <a:srcRect l="56775" t="36386" r="32669" b="57151"/>
          <a:stretch/>
        </p:blipFill>
        <p:spPr>
          <a:xfrm>
            <a:off x="10508123" y="2611279"/>
            <a:ext cx="1286935" cy="443261"/>
          </a:xfrm>
          <a:prstGeom prst="rect">
            <a:avLst/>
          </a:prstGeom>
        </p:spPr>
      </p:pic>
      <p:pic>
        <p:nvPicPr>
          <p:cNvPr id="25" name="Picture 24">
            <a:extLst>
              <a:ext uri="{FF2B5EF4-FFF2-40B4-BE49-F238E27FC236}">
                <a16:creationId xmlns:a16="http://schemas.microsoft.com/office/drawing/2014/main" id="{560BDE86-F4EC-4EC7-B313-B8D7E0B14E4C}"/>
              </a:ext>
            </a:extLst>
          </p:cNvPr>
          <p:cNvPicPr>
            <a:picLocks noChangeAspect="1"/>
          </p:cNvPicPr>
          <p:nvPr/>
        </p:nvPicPr>
        <p:blipFill rotWithShape="1">
          <a:blip r:embed="rId8"/>
          <a:srcRect l="56735" t="16966" r="33031" b="76992"/>
          <a:stretch/>
        </p:blipFill>
        <p:spPr>
          <a:xfrm>
            <a:off x="10490879" y="1122872"/>
            <a:ext cx="1247851" cy="414394"/>
          </a:xfrm>
          <a:prstGeom prst="rect">
            <a:avLst/>
          </a:prstGeom>
        </p:spPr>
      </p:pic>
      <p:pic>
        <p:nvPicPr>
          <p:cNvPr id="26" name="Picture 25">
            <a:extLst>
              <a:ext uri="{FF2B5EF4-FFF2-40B4-BE49-F238E27FC236}">
                <a16:creationId xmlns:a16="http://schemas.microsoft.com/office/drawing/2014/main" id="{585A39C5-473A-4D9C-8155-F45E8FF73C7C}"/>
              </a:ext>
            </a:extLst>
          </p:cNvPr>
          <p:cNvPicPr>
            <a:picLocks noChangeAspect="1"/>
          </p:cNvPicPr>
          <p:nvPr/>
        </p:nvPicPr>
        <p:blipFill rotWithShape="1">
          <a:blip r:embed="rId9"/>
          <a:srcRect l="64528" t="56166" r="25172" b="31937"/>
          <a:stretch/>
        </p:blipFill>
        <p:spPr>
          <a:xfrm>
            <a:off x="10516128" y="5984924"/>
            <a:ext cx="1255824" cy="815926"/>
          </a:xfrm>
          <a:prstGeom prst="rect">
            <a:avLst/>
          </a:prstGeom>
        </p:spPr>
      </p:pic>
      <p:grpSp>
        <p:nvGrpSpPr>
          <p:cNvPr id="31" name="Group 30">
            <a:extLst>
              <a:ext uri="{FF2B5EF4-FFF2-40B4-BE49-F238E27FC236}">
                <a16:creationId xmlns:a16="http://schemas.microsoft.com/office/drawing/2014/main" id="{D88186DD-AC75-4334-8A7B-339001A45916}"/>
              </a:ext>
            </a:extLst>
          </p:cNvPr>
          <p:cNvGrpSpPr/>
          <p:nvPr/>
        </p:nvGrpSpPr>
        <p:grpSpPr>
          <a:xfrm>
            <a:off x="10714327" y="6049036"/>
            <a:ext cx="1317693" cy="718840"/>
            <a:chOff x="10695280" y="6049036"/>
            <a:chExt cx="1317693" cy="718840"/>
          </a:xfrm>
        </p:grpSpPr>
        <p:pic>
          <p:nvPicPr>
            <p:cNvPr id="32" name="Picture 31">
              <a:extLst>
                <a:ext uri="{FF2B5EF4-FFF2-40B4-BE49-F238E27FC236}">
                  <a16:creationId xmlns:a16="http://schemas.microsoft.com/office/drawing/2014/main" id="{78FBEB67-7B4E-4039-8F0C-281A64961F75}"/>
                </a:ext>
              </a:extLst>
            </p:cNvPr>
            <p:cNvPicPr>
              <a:picLocks noChangeAspect="1"/>
            </p:cNvPicPr>
            <p:nvPr/>
          </p:nvPicPr>
          <p:blipFill rotWithShape="1">
            <a:blip r:embed="rId10"/>
            <a:srcRect l="46337" t="57037" r="36084" b="38834"/>
            <a:stretch/>
          </p:blipFill>
          <p:spPr>
            <a:xfrm>
              <a:off x="10713420" y="6603032"/>
              <a:ext cx="1247850" cy="164844"/>
            </a:xfrm>
            <a:prstGeom prst="rect">
              <a:avLst/>
            </a:prstGeom>
          </p:spPr>
        </p:pic>
        <p:pic>
          <p:nvPicPr>
            <p:cNvPr id="41" name="Picture 40">
              <a:extLst>
                <a:ext uri="{FF2B5EF4-FFF2-40B4-BE49-F238E27FC236}">
                  <a16:creationId xmlns:a16="http://schemas.microsoft.com/office/drawing/2014/main" id="{64026557-D899-4BCD-82A1-090D696A694A}"/>
                </a:ext>
              </a:extLst>
            </p:cNvPr>
            <p:cNvPicPr>
              <a:picLocks noChangeAspect="1"/>
            </p:cNvPicPr>
            <p:nvPr/>
          </p:nvPicPr>
          <p:blipFill rotWithShape="1">
            <a:blip r:embed="rId11"/>
            <a:srcRect l="46184" t="53806" r="35921" b="42674"/>
            <a:stretch/>
          </p:blipFill>
          <p:spPr>
            <a:xfrm>
              <a:off x="10695280" y="6419369"/>
              <a:ext cx="1317693" cy="145789"/>
            </a:xfrm>
            <a:prstGeom prst="rect">
              <a:avLst/>
            </a:prstGeom>
          </p:spPr>
        </p:pic>
        <p:pic>
          <p:nvPicPr>
            <p:cNvPr id="43" name="Picture 42">
              <a:extLst>
                <a:ext uri="{FF2B5EF4-FFF2-40B4-BE49-F238E27FC236}">
                  <a16:creationId xmlns:a16="http://schemas.microsoft.com/office/drawing/2014/main" id="{0FA16868-E7BD-4593-B487-9BBFFF140513}"/>
                </a:ext>
              </a:extLst>
            </p:cNvPr>
            <p:cNvPicPr>
              <a:picLocks noChangeAspect="1"/>
            </p:cNvPicPr>
            <p:nvPr/>
          </p:nvPicPr>
          <p:blipFill rotWithShape="1">
            <a:blip r:embed="rId12"/>
            <a:srcRect l="46169" t="50000" r="42734" b="45974"/>
            <a:stretch/>
          </p:blipFill>
          <p:spPr>
            <a:xfrm>
              <a:off x="10695280" y="6214570"/>
              <a:ext cx="842202" cy="171874"/>
            </a:xfrm>
            <a:prstGeom prst="rect">
              <a:avLst/>
            </a:prstGeom>
          </p:spPr>
        </p:pic>
        <p:pic>
          <p:nvPicPr>
            <p:cNvPr id="44" name="Picture 43">
              <a:extLst>
                <a:ext uri="{FF2B5EF4-FFF2-40B4-BE49-F238E27FC236}">
                  <a16:creationId xmlns:a16="http://schemas.microsoft.com/office/drawing/2014/main" id="{54B2F4CC-E30A-449D-9CA1-8E709CDA8086}"/>
                </a:ext>
              </a:extLst>
            </p:cNvPr>
            <p:cNvPicPr>
              <a:picLocks noChangeAspect="1"/>
            </p:cNvPicPr>
            <p:nvPr/>
          </p:nvPicPr>
          <p:blipFill rotWithShape="1">
            <a:blip r:embed="rId13"/>
            <a:srcRect l="46682" t="47179" r="42734" b="50000"/>
            <a:stretch/>
          </p:blipFill>
          <p:spPr>
            <a:xfrm>
              <a:off x="10728099" y="6049036"/>
              <a:ext cx="794869" cy="119160"/>
            </a:xfrm>
            <a:prstGeom prst="rect">
              <a:avLst/>
            </a:prstGeom>
          </p:spPr>
        </p:pic>
      </p:grpSp>
      <p:sp>
        <p:nvSpPr>
          <p:cNvPr id="30" name="TextBox 29">
            <a:extLst>
              <a:ext uri="{FF2B5EF4-FFF2-40B4-BE49-F238E27FC236}">
                <a16:creationId xmlns:a16="http://schemas.microsoft.com/office/drawing/2014/main" id="{D4C3A640-90EA-4E9B-8D89-1F6C9CE99EDA}"/>
              </a:ext>
            </a:extLst>
          </p:cNvPr>
          <p:cNvSpPr txBox="1"/>
          <p:nvPr/>
        </p:nvSpPr>
        <p:spPr>
          <a:xfrm>
            <a:off x="7385263" y="0"/>
            <a:ext cx="2906950" cy="646331"/>
          </a:xfrm>
          <a:prstGeom prst="rect">
            <a:avLst/>
          </a:prstGeom>
          <a:noFill/>
        </p:spPr>
        <p:txBody>
          <a:bodyPr wrap="none" rtlCol="0">
            <a:spAutoFit/>
          </a:bodyPr>
          <a:lstStyle/>
          <a:p>
            <a:r>
              <a:rPr lang="en-US" b="1" dirty="0"/>
              <a:t>Foreground:</a:t>
            </a:r>
            <a:r>
              <a:rPr lang="en-US" dirty="0"/>
              <a:t> Cluster 2</a:t>
            </a:r>
          </a:p>
          <a:p>
            <a:r>
              <a:rPr lang="en-US" b="1" dirty="0"/>
              <a:t>Background:</a:t>
            </a:r>
            <a:r>
              <a:rPr lang="en-US" dirty="0"/>
              <a:t> All other CIMP+</a:t>
            </a:r>
          </a:p>
        </p:txBody>
      </p:sp>
      <p:graphicFrame>
        <p:nvGraphicFramePr>
          <p:cNvPr id="29" name="Table 28">
            <a:extLst>
              <a:ext uri="{FF2B5EF4-FFF2-40B4-BE49-F238E27FC236}">
                <a16:creationId xmlns:a16="http://schemas.microsoft.com/office/drawing/2014/main" id="{93A0C5EB-5E86-4168-B5F9-0D3EF5F3579C}"/>
              </a:ext>
            </a:extLst>
          </p:cNvPr>
          <p:cNvGraphicFramePr>
            <a:graphicFrameLocks noGrp="1"/>
          </p:cNvGraphicFramePr>
          <p:nvPr/>
        </p:nvGraphicFramePr>
        <p:xfrm>
          <a:off x="153721" y="3283710"/>
          <a:ext cx="4057927" cy="591820"/>
        </p:xfrm>
        <a:graphic>
          <a:graphicData uri="http://schemas.openxmlformats.org/drawingml/2006/table">
            <a:tbl>
              <a:tblPr/>
              <a:tblGrid>
                <a:gridCol w="638166">
                  <a:extLst>
                    <a:ext uri="{9D8B030D-6E8A-4147-A177-3AD203B41FA5}">
                      <a16:colId xmlns:a16="http://schemas.microsoft.com/office/drawing/2014/main" val="1877764105"/>
                    </a:ext>
                  </a:extLst>
                </a:gridCol>
                <a:gridCol w="2654668">
                  <a:extLst>
                    <a:ext uri="{9D8B030D-6E8A-4147-A177-3AD203B41FA5}">
                      <a16:colId xmlns:a16="http://schemas.microsoft.com/office/drawing/2014/main" val="2145247533"/>
                    </a:ext>
                  </a:extLst>
                </a:gridCol>
                <a:gridCol w="765093">
                  <a:extLst>
                    <a:ext uri="{9D8B030D-6E8A-4147-A177-3AD203B41FA5}">
                      <a16:colId xmlns:a16="http://schemas.microsoft.com/office/drawing/2014/main" val="3735299072"/>
                    </a:ext>
                  </a:extLst>
                </a:gridCol>
              </a:tblGrid>
              <a:tr h="184150">
                <a:tc>
                  <a:txBody>
                    <a:bodyPr/>
                    <a:lstStyle/>
                    <a:p>
                      <a:pPr algn="l" fontAlgn="b"/>
                      <a:r>
                        <a:rPr lang="en-US" sz="1000" b="1" i="0" u="none" strike="noStrike" dirty="0">
                          <a:solidFill>
                            <a:srgbClr val="000000"/>
                          </a:solidFill>
                          <a:effectLst/>
                          <a:latin typeface="Calibri" panose="020F0502020204030204" pitchFamily="34" charset="0"/>
                        </a:rPr>
                        <a:t>Signature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significance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Drivers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0096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Spontaneous deamination of</a:t>
                      </a:r>
                    </a:p>
                    <a:p>
                      <a:pPr algn="l" fontAlgn="b"/>
                      <a:r>
                        <a:rPr lang="en-US" sz="900" b="0" i="0" u="none" strike="noStrike" dirty="0">
                          <a:solidFill>
                            <a:srgbClr val="000000"/>
                          </a:solidFill>
                          <a:effectLst/>
                          <a:latin typeface="Calibri" panose="020F0502020204030204" pitchFamily="34" charset="0"/>
                        </a:rPr>
                        <a:t>5-methylcytosine.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IDH1 (negative association)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61995"/>
                  </a:ext>
                </a:extLst>
              </a:tr>
            </a:tbl>
          </a:graphicData>
        </a:graphic>
      </p:graphicFrame>
      <p:sp>
        <p:nvSpPr>
          <p:cNvPr id="33" name="TextBox 32">
            <a:extLst>
              <a:ext uri="{FF2B5EF4-FFF2-40B4-BE49-F238E27FC236}">
                <a16:creationId xmlns:a16="http://schemas.microsoft.com/office/drawing/2014/main" id="{C42BF420-8A78-49C1-A77D-D44505F2D475}"/>
              </a:ext>
            </a:extLst>
          </p:cNvPr>
          <p:cNvSpPr txBox="1"/>
          <p:nvPr/>
        </p:nvSpPr>
        <p:spPr>
          <a:xfrm>
            <a:off x="153721" y="2971800"/>
            <a:ext cx="1979324" cy="338554"/>
          </a:xfrm>
          <a:prstGeom prst="rect">
            <a:avLst/>
          </a:prstGeom>
          <a:noFill/>
        </p:spPr>
        <p:txBody>
          <a:bodyPr wrap="none" rtlCol="0">
            <a:spAutoFit/>
          </a:bodyPr>
          <a:lstStyle/>
          <a:p>
            <a:r>
              <a:rPr lang="en-US" sz="1600" dirty="0"/>
              <a:t>Associated signatures</a:t>
            </a:r>
          </a:p>
        </p:txBody>
      </p:sp>
    </p:spTree>
    <p:extLst>
      <p:ext uri="{BB962C8B-B14F-4D97-AF65-F5344CB8AC3E}">
        <p14:creationId xmlns:p14="http://schemas.microsoft.com/office/powerpoint/2010/main" val="4100637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B9B691-7646-427A-B42D-BA871BD41888}"/>
              </a:ext>
            </a:extLst>
          </p:cNvPr>
          <p:cNvPicPr>
            <a:picLocks noChangeAspect="1"/>
          </p:cNvPicPr>
          <p:nvPr/>
        </p:nvPicPr>
        <p:blipFill rotWithShape="1">
          <a:blip r:embed="rId3"/>
          <a:srcRect l="51250" t="32982" r="23500" b="47260"/>
          <a:stretch/>
        </p:blipFill>
        <p:spPr>
          <a:xfrm>
            <a:off x="295770" y="1384315"/>
            <a:ext cx="3346427" cy="1472873"/>
          </a:xfrm>
          <a:prstGeom prst="rect">
            <a:avLst/>
          </a:prstGeom>
        </p:spPr>
      </p:pic>
      <p:pic>
        <p:nvPicPr>
          <p:cNvPr id="38" name="Picture 2">
            <a:extLst>
              <a:ext uri="{FF2B5EF4-FFF2-40B4-BE49-F238E27FC236}">
                <a16:creationId xmlns:a16="http://schemas.microsoft.com/office/drawing/2014/main" id="{0087801C-CB88-48A0-9F84-3B39EA4BA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607" y="575078"/>
            <a:ext cx="5652968" cy="2141209"/>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B2D39108-6095-4067-8EAD-CA7D51125EE2}"/>
              </a:ext>
            </a:extLst>
          </p:cNvPr>
          <p:cNvSpPr/>
          <p:nvPr/>
        </p:nvSpPr>
        <p:spPr>
          <a:xfrm>
            <a:off x="8431786" y="669239"/>
            <a:ext cx="1319107" cy="19623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B4974C92-9ACC-4D36-96D8-69D1877FC6C8}"/>
              </a:ext>
            </a:extLst>
          </p:cNvPr>
          <p:cNvPicPr>
            <a:picLocks noChangeAspect="1"/>
          </p:cNvPicPr>
          <p:nvPr/>
        </p:nvPicPr>
        <p:blipFill rotWithShape="1">
          <a:blip r:embed="rId5"/>
          <a:srcRect l="26335" t="70091" r="60975" b="10387"/>
          <a:stretch/>
        </p:blipFill>
        <p:spPr>
          <a:xfrm>
            <a:off x="10525476" y="3060343"/>
            <a:ext cx="1256622" cy="1087457"/>
          </a:xfrm>
          <a:prstGeom prst="rect">
            <a:avLst/>
          </a:prstGeom>
        </p:spPr>
      </p:pic>
      <p:pic>
        <p:nvPicPr>
          <p:cNvPr id="31" name="Picture 30">
            <a:extLst>
              <a:ext uri="{FF2B5EF4-FFF2-40B4-BE49-F238E27FC236}">
                <a16:creationId xmlns:a16="http://schemas.microsoft.com/office/drawing/2014/main" id="{869D69F9-9A81-479C-9CC5-5DBB73DA6E50}"/>
              </a:ext>
            </a:extLst>
          </p:cNvPr>
          <p:cNvPicPr>
            <a:picLocks noChangeAspect="1"/>
          </p:cNvPicPr>
          <p:nvPr/>
        </p:nvPicPr>
        <p:blipFill rotWithShape="1">
          <a:blip r:embed="rId5"/>
          <a:srcRect l="51367" t="70120" r="36049" b="10289"/>
          <a:stretch/>
        </p:blipFill>
        <p:spPr>
          <a:xfrm>
            <a:off x="10514356" y="4975103"/>
            <a:ext cx="1241775" cy="1087457"/>
          </a:xfrm>
          <a:prstGeom prst="rect">
            <a:avLst/>
          </a:prstGeom>
        </p:spPr>
      </p:pic>
      <p:pic>
        <p:nvPicPr>
          <p:cNvPr id="32" name="Picture 31">
            <a:extLst>
              <a:ext uri="{FF2B5EF4-FFF2-40B4-BE49-F238E27FC236}">
                <a16:creationId xmlns:a16="http://schemas.microsoft.com/office/drawing/2014/main" id="{D40C472B-8293-4690-AAA4-C04732626C92}"/>
              </a:ext>
            </a:extLst>
          </p:cNvPr>
          <p:cNvPicPr>
            <a:picLocks noChangeAspect="1"/>
          </p:cNvPicPr>
          <p:nvPr/>
        </p:nvPicPr>
        <p:blipFill rotWithShape="1">
          <a:blip r:embed="rId5"/>
          <a:srcRect l="76391" t="31281" r="11063" b="49181"/>
          <a:stretch/>
        </p:blipFill>
        <p:spPr>
          <a:xfrm>
            <a:off x="10523556" y="1587090"/>
            <a:ext cx="1212256" cy="1062074"/>
          </a:xfrm>
          <a:prstGeom prst="rect">
            <a:avLst/>
          </a:prstGeom>
        </p:spPr>
      </p:pic>
      <p:pic>
        <p:nvPicPr>
          <p:cNvPr id="33" name="Picture 32">
            <a:extLst>
              <a:ext uri="{FF2B5EF4-FFF2-40B4-BE49-F238E27FC236}">
                <a16:creationId xmlns:a16="http://schemas.microsoft.com/office/drawing/2014/main" id="{F4EC9CDE-D1AF-4C71-B574-C1ED9C562B57}"/>
              </a:ext>
            </a:extLst>
          </p:cNvPr>
          <p:cNvPicPr>
            <a:picLocks noChangeAspect="1"/>
          </p:cNvPicPr>
          <p:nvPr/>
        </p:nvPicPr>
        <p:blipFill rotWithShape="1">
          <a:blip r:embed="rId6"/>
          <a:srcRect l="76306" t="11705" r="11004" b="68533"/>
          <a:stretch/>
        </p:blipFill>
        <p:spPr>
          <a:xfrm>
            <a:off x="10523556" y="89061"/>
            <a:ext cx="1239348" cy="1085613"/>
          </a:xfrm>
          <a:prstGeom prst="rect">
            <a:avLst/>
          </a:prstGeom>
        </p:spPr>
      </p:pic>
      <p:pic>
        <p:nvPicPr>
          <p:cNvPr id="34" name="Picture 33">
            <a:extLst>
              <a:ext uri="{FF2B5EF4-FFF2-40B4-BE49-F238E27FC236}">
                <a16:creationId xmlns:a16="http://schemas.microsoft.com/office/drawing/2014/main" id="{7EB7E393-EA99-4D07-9DF1-506D25D176C2}"/>
              </a:ext>
            </a:extLst>
          </p:cNvPr>
          <p:cNvPicPr>
            <a:picLocks noChangeAspect="1"/>
          </p:cNvPicPr>
          <p:nvPr/>
        </p:nvPicPr>
        <p:blipFill rotWithShape="1">
          <a:blip r:embed="rId7"/>
          <a:srcRect l="39392" t="58888" r="50439" b="28501"/>
          <a:stretch/>
        </p:blipFill>
        <p:spPr>
          <a:xfrm>
            <a:off x="10483605" y="4110683"/>
            <a:ext cx="1239874" cy="864833"/>
          </a:xfrm>
          <a:prstGeom prst="rect">
            <a:avLst/>
          </a:prstGeom>
        </p:spPr>
      </p:pic>
      <p:pic>
        <p:nvPicPr>
          <p:cNvPr id="35" name="Picture 34">
            <a:extLst>
              <a:ext uri="{FF2B5EF4-FFF2-40B4-BE49-F238E27FC236}">
                <a16:creationId xmlns:a16="http://schemas.microsoft.com/office/drawing/2014/main" id="{51ABC44D-DFAF-4A74-B84E-0A06723298EB}"/>
              </a:ext>
            </a:extLst>
          </p:cNvPr>
          <p:cNvPicPr>
            <a:picLocks noChangeAspect="1"/>
          </p:cNvPicPr>
          <p:nvPr/>
        </p:nvPicPr>
        <p:blipFill rotWithShape="1">
          <a:blip r:embed="rId8"/>
          <a:srcRect l="56775" t="36386" r="32669" b="57151"/>
          <a:stretch/>
        </p:blipFill>
        <p:spPr>
          <a:xfrm>
            <a:off x="10500537" y="2611279"/>
            <a:ext cx="1286935" cy="443261"/>
          </a:xfrm>
          <a:prstGeom prst="rect">
            <a:avLst/>
          </a:prstGeom>
        </p:spPr>
      </p:pic>
      <p:pic>
        <p:nvPicPr>
          <p:cNvPr id="36" name="Picture 35">
            <a:extLst>
              <a:ext uri="{FF2B5EF4-FFF2-40B4-BE49-F238E27FC236}">
                <a16:creationId xmlns:a16="http://schemas.microsoft.com/office/drawing/2014/main" id="{0F4477E2-7989-4397-9723-44C3FE2D3422}"/>
              </a:ext>
            </a:extLst>
          </p:cNvPr>
          <p:cNvPicPr>
            <a:picLocks noChangeAspect="1"/>
          </p:cNvPicPr>
          <p:nvPr/>
        </p:nvPicPr>
        <p:blipFill rotWithShape="1">
          <a:blip r:embed="rId9"/>
          <a:srcRect l="56735" t="16966" r="33031" b="76992"/>
          <a:stretch/>
        </p:blipFill>
        <p:spPr>
          <a:xfrm>
            <a:off x="10483293" y="1122872"/>
            <a:ext cx="1247851" cy="414394"/>
          </a:xfrm>
          <a:prstGeom prst="rect">
            <a:avLst/>
          </a:prstGeom>
        </p:spPr>
      </p:pic>
      <p:pic>
        <p:nvPicPr>
          <p:cNvPr id="37" name="Picture 36">
            <a:extLst>
              <a:ext uri="{FF2B5EF4-FFF2-40B4-BE49-F238E27FC236}">
                <a16:creationId xmlns:a16="http://schemas.microsoft.com/office/drawing/2014/main" id="{F81F1118-A38A-4FFB-A883-A01422B5350F}"/>
              </a:ext>
            </a:extLst>
          </p:cNvPr>
          <p:cNvPicPr>
            <a:picLocks noChangeAspect="1"/>
          </p:cNvPicPr>
          <p:nvPr/>
        </p:nvPicPr>
        <p:blipFill rotWithShape="1">
          <a:blip r:embed="rId10"/>
          <a:srcRect l="64528" t="56166" r="25172" b="31937"/>
          <a:stretch/>
        </p:blipFill>
        <p:spPr>
          <a:xfrm>
            <a:off x="10508542" y="5984924"/>
            <a:ext cx="1255824" cy="815926"/>
          </a:xfrm>
          <a:prstGeom prst="rect">
            <a:avLst/>
          </a:prstGeom>
        </p:spPr>
      </p:pic>
      <p:graphicFrame>
        <p:nvGraphicFramePr>
          <p:cNvPr id="4" name="Table 3">
            <a:extLst>
              <a:ext uri="{FF2B5EF4-FFF2-40B4-BE49-F238E27FC236}">
                <a16:creationId xmlns:a16="http://schemas.microsoft.com/office/drawing/2014/main" id="{AA93522C-BBF3-4CDB-A763-81AB946AD192}"/>
              </a:ext>
            </a:extLst>
          </p:cNvPr>
          <p:cNvGraphicFramePr>
            <a:graphicFrameLocks noGrp="1"/>
          </p:cNvGraphicFramePr>
          <p:nvPr/>
        </p:nvGraphicFramePr>
        <p:xfrm>
          <a:off x="4281606" y="2725734"/>
          <a:ext cx="6161111" cy="3389532"/>
        </p:xfrm>
        <a:graphic>
          <a:graphicData uri="http://schemas.openxmlformats.org/drawingml/2006/table">
            <a:tbl>
              <a:tblPr/>
              <a:tblGrid>
                <a:gridCol w="663079">
                  <a:extLst>
                    <a:ext uri="{9D8B030D-6E8A-4147-A177-3AD203B41FA5}">
                      <a16:colId xmlns:a16="http://schemas.microsoft.com/office/drawing/2014/main" val="1807204550"/>
                    </a:ext>
                  </a:extLst>
                </a:gridCol>
                <a:gridCol w="432343">
                  <a:extLst>
                    <a:ext uri="{9D8B030D-6E8A-4147-A177-3AD203B41FA5}">
                      <a16:colId xmlns:a16="http://schemas.microsoft.com/office/drawing/2014/main" val="4176280502"/>
                    </a:ext>
                  </a:extLst>
                </a:gridCol>
                <a:gridCol w="483959">
                  <a:extLst>
                    <a:ext uri="{9D8B030D-6E8A-4147-A177-3AD203B41FA5}">
                      <a16:colId xmlns:a16="http://schemas.microsoft.com/office/drawing/2014/main" val="653606676"/>
                    </a:ext>
                  </a:extLst>
                </a:gridCol>
                <a:gridCol w="464980">
                  <a:extLst>
                    <a:ext uri="{9D8B030D-6E8A-4147-A177-3AD203B41FA5}">
                      <a16:colId xmlns:a16="http://schemas.microsoft.com/office/drawing/2014/main" val="1800116950"/>
                    </a:ext>
                  </a:extLst>
                </a:gridCol>
                <a:gridCol w="455491">
                  <a:extLst>
                    <a:ext uri="{9D8B030D-6E8A-4147-A177-3AD203B41FA5}">
                      <a16:colId xmlns:a16="http://schemas.microsoft.com/office/drawing/2014/main" val="354523859"/>
                    </a:ext>
                  </a:extLst>
                </a:gridCol>
                <a:gridCol w="1243110">
                  <a:extLst>
                    <a:ext uri="{9D8B030D-6E8A-4147-A177-3AD203B41FA5}">
                      <a16:colId xmlns:a16="http://schemas.microsoft.com/office/drawing/2014/main" val="2872246327"/>
                    </a:ext>
                  </a:extLst>
                </a:gridCol>
                <a:gridCol w="2418149">
                  <a:extLst>
                    <a:ext uri="{9D8B030D-6E8A-4147-A177-3AD203B41FA5}">
                      <a16:colId xmlns:a16="http://schemas.microsoft.com/office/drawing/2014/main" val="159793448"/>
                    </a:ext>
                  </a:extLst>
                </a:gridCol>
              </a:tblGrid>
              <a:tr h="117558">
                <a:tc>
                  <a:txBody>
                    <a:bodyPr/>
                    <a:lstStyle/>
                    <a:p>
                      <a:pPr algn="l" fontAlgn="b"/>
                      <a:r>
                        <a:rPr lang="en-US" sz="1000" b="1" i="0" u="none" strike="noStrike" dirty="0">
                          <a:solidFill>
                            <a:srgbClr val="000000"/>
                          </a:solidFill>
                          <a:effectLst/>
                          <a:latin typeface="Calibri" panose="020F0502020204030204" pitchFamily="34" charset="0"/>
                        </a:rPr>
                        <a:t>Gene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TP</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FP</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TN</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FN</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Fisher's Exact p-value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err="1">
                          <a:solidFill>
                            <a:srgbClr val="000000"/>
                          </a:solidFill>
                          <a:effectLst/>
                          <a:latin typeface="Calibri" panose="020F0502020204030204" pitchFamily="34" charset="0"/>
                        </a:rPr>
                        <a:t>GeneCards</a:t>
                      </a:r>
                      <a:r>
                        <a:rPr lang="en-US" sz="1000" b="1" i="0" u="none" strike="noStrike" dirty="0">
                          <a:solidFill>
                            <a:srgbClr val="000000"/>
                          </a:solidFill>
                          <a:effectLst/>
                          <a:latin typeface="Calibri" panose="020F0502020204030204" pitchFamily="34" charset="0"/>
                        </a:rPr>
                        <a:t> info</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419347"/>
                  </a:ext>
                </a:extLst>
              </a:tr>
              <a:tr h="117558">
                <a:tc>
                  <a:txBody>
                    <a:bodyPr/>
                    <a:lstStyle/>
                    <a:p>
                      <a:pPr algn="l" fontAlgn="b"/>
                      <a:r>
                        <a:rPr lang="en-US" sz="900" b="0" i="0" u="none" strike="noStrike" dirty="0">
                          <a:solidFill>
                            <a:srgbClr val="000000"/>
                          </a:solidFill>
                          <a:effectLst/>
                          <a:latin typeface="Calibri" panose="020F0502020204030204" pitchFamily="34" charset="0"/>
                        </a:rPr>
                        <a:t>TP53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0.000224317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Protein responds to diverse cellular stresses to regulate expression of target genes.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2374693"/>
                  </a:ext>
                </a:extLst>
              </a:tr>
              <a:tr h="117558">
                <a:tc>
                  <a:txBody>
                    <a:bodyPr/>
                    <a:lstStyle/>
                    <a:p>
                      <a:pPr algn="l" fontAlgn="b"/>
                      <a:r>
                        <a:rPr lang="en-US" sz="900" b="0" i="0" u="none" strike="noStrike" dirty="0">
                          <a:solidFill>
                            <a:srgbClr val="000000"/>
                          </a:solidFill>
                          <a:effectLst/>
                          <a:latin typeface="Calibri" panose="020F0502020204030204" pitchFamily="34" charset="0"/>
                        </a:rPr>
                        <a:t>LHX4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0.012384845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Encodes TF involved in differentiation and development of pituitary gland.</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747543"/>
                  </a:ext>
                </a:extLst>
              </a:tr>
              <a:tr h="117558">
                <a:tc>
                  <a:txBody>
                    <a:bodyPr/>
                    <a:lstStyle/>
                    <a:p>
                      <a:pPr algn="l" fontAlgn="b"/>
                      <a:r>
                        <a:rPr lang="en-US" sz="900" b="0" i="0" u="none" strike="noStrike" dirty="0">
                          <a:solidFill>
                            <a:srgbClr val="000000"/>
                          </a:solidFill>
                          <a:effectLst/>
                          <a:latin typeface="Calibri" panose="020F0502020204030204" pitchFamily="34" charset="0"/>
                        </a:rPr>
                        <a:t>ZNF211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0.012384845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May play a role in developmental processes.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91193"/>
                  </a:ext>
                </a:extLst>
              </a:tr>
              <a:tr h="117558">
                <a:tc>
                  <a:txBody>
                    <a:bodyPr/>
                    <a:lstStyle/>
                    <a:p>
                      <a:pPr algn="l" fontAlgn="b"/>
                      <a:r>
                        <a:rPr lang="en-US" sz="900" b="0" i="0" u="none" strike="noStrike" dirty="0">
                          <a:solidFill>
                            <a:srgbClr val="000000"/>
                          </a:solidFill>
                          <a:effectLst/>
                          <a:latin typeface="Calibri" panose="020F0502020204030204" pitchFamily="34" charset="0"/>
                        </a:rPr>
                        <a:t>NPEPPS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0.012384845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Involved in proteolytic events regulating the cell cycle.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1066003"/>
                  </a:ext>
                </a:extLst>
              </a:tr>
              <a:tr h="117558">
                <a:tc>
                  <a:txBody>
                    <a:bodyPr/>
                    <a:lstStyle/>
                    <a:p>
                      <a:pPr algn="l" fontAlgn="b"/>
                      <a:r>
                        <a:rPr lang="en-US" sz="900" b="0" i="0" u="none" strike="noStrike">
                          <a:solidFill>
                            <a:srgbClr val="000000"/>
                          </a:solidFill>
                          <a:effectLst/>
                          <a:latin typeface="Calibri" panose="020F0502020204030204" pitchFamily="34" charset="0"/>
                        </a:rPr>
                        <a:t>OSCAR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0.012384845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Plays critical roles in the regulation of both innate and adaptive immune responses.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8955120"/>
                  </a:ext>
                </a:extLst>
              </a:tr>
              <a:tr h="117558">
                <a:tc>
                  <a:txBody>
                    <a:bodyPr/>
                    <a:lstStyle/>
                    <a:p>
                      <a:pPr algn="l" fontAlgn="b"/>
                      <a:r>
                        <a:rPr lang="en-US" sz="900" b="0" i="0" u="none" strike="noStrike">
                          <a:solidFill>
                            <a:srgbClr val="000000"/>
                          </a:solidFill>
                          <a:effectLst/>
                          <a:latin typeface="Calibri" panose="020F0502020204030204" pitchFamily="34" charset="0"/>
                        </a:rPr>
                        <a:t>LGALS3BP</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0.041477546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Implicated in immune response associated with natural killer (NK) and lymphokine-activated killer (LAK) cell cytotoxicity.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0725671"/>
                  </a:ext>
                </a:extLst>
              </a:tr>
              <a:tr h="117558">
                <a:tc>
                  <a:txBody>
                    <a:bodyPr/>
                    <a:lstStyle/>
                    <a:p>
                      <a:pPr algn="l" fontAlgn="b"/>
                      <a:r>
                        <a:rPr lang="en-US" sz="900" b="0" i="0" u="none" strike="noStrike">
                          <a:solidFill>
                            <a:srgbClr val="000000"/>
                          </a:solidFill>
                          <a:effectLst/>
                          <a:latin typeface="Calibri" panose="020F0502020204030204" pitchFamily="34" charset="0"/>
                        </a:rPr>
                        <a:t>SERINC4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0.041477546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Related pathways in AA synthesis and viral mRNA translation.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379803"/>
                  </a:ext>
                </a:extLst>
              </a:tr>
              <a:tr h="117558">
                <a:tc>
                  <a:txBody>
                    <a:bodyPr/>
                    <a:lstStyle/>
                    <a:p>
                      <a:pPr algn="l" fontAlgn="b"/>
                      <a:r>
                        <a:rPr lang="en-US" sz="900" b="0" i="0" u="none" strike="noStrike" dirty="0">
                          <a:solidFill>
                            <a:srgbClr val="000000"/>
                          </a:solidFill>
                          <a:effectLst/>
                          <a:latin typeface="Calibri" panose="020F0502020204030204" pitchFamily="34" charset="0"/>
                        </a:rPr>
                        <a:t>HCN1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0.041477546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Protein contributes to the pacemaker currents in heart and neurons.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091583"/>
                  </a:ext>
                </a:extLst>
              </a:tr>
              <a:tr h="117558">
                <a:tc>
                  <a:txBody>
                    <a:bodyPr/>
                    <a:lstStyle/>
                    <a:p>
                      <a:pPr algn="l" fontAlgn="b"/>
                      <a:r>
                        <a:rPr lang="en-US" sz="900" b="0" i="0" u="none" strike="noStrike">
                          <a:solidFill>
                            <a:srgbClr val="000000"/>
                          </a:solidFill>
                          <a:effectLst/>
                          <a:latin typeface="Calibri" panose="020F0502020204030204" pitchFamily="34" charset="0"/>
                        </a:rPr>
                        <a:t>SUSD2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0.041477546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May be related to scavenger receptor activity and polysaccharide binding.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7182709"/>
                  </a:ext>
                </a:extLst>
              </a:tr>
              <a:tr h="117558">
                <a:tc>
                  <a:txBody>
                    <a:bodyPr/>
                    <a:lstStyle/>
                    <a:p>
                      <a:pPr algn="l" fontAlgn="b"/>
                      <a:r>
                        <a:rPr lang="en-US" sz="900" b="0" i="0" u="none" strike="noStrike" dirty="0">
                          <a:solidFill>
                            <a:srgbClr val="000000"/>
                          </a:solidFill>
                          <a:effectLst/>
                          <a:latin typeface="Calibri" panose="020F0502020204030204" pitchFamily="34" charset="0"/>
                        </a:rPr>
                        <a:t>RYR3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0.044271854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Functions to release calcium from intracellular storage for use in cellular processes.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015763"/>
                  </a:ext>
                </a:extLst>
              </a:tr>
              <a:tr h="117558">
                <a:tc>
                  <a:txBody>
                    <a:bodyPr/>
                    <a:lstStyle/>
                    <a:p>
                      <a:pPr algn="l" fontAlgn="b"/>
                      <a:r>
                        <a:rPr lang="en-US" sz="900" b="0" i="0" u="none" strike="noStrike">
                          <a:solidFill>
                            <a:srgbClr val="000000"/>
                          </a:solidFill>
                          <a:effectLst/>
                          <a:latin typeface="Calibri" panose="020F0502020204030204" pitchFamily="34" charset="0"/>
                        </a:rPr>
                        <a:t>RYR2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0.026168736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Component of calcium channel for cardiac muscle.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810914"/>
                  </a:ext>
                </a:extLst>
              </a:tr>
              <a:tr h="117558">
                <a:tc>
                  <a:txBody>
                    <a:bodyPr/>
                    <a:lstStyle/>
                    <a:p>
                      <a:pPr algn="l" fontAlgn="b"/>
                      <a:r>
                        <a:rPr lang="en-US" sz="900" b="0" i="0" u="none" strike="noStrike">
                          <a:solidFill>
                            <a:srgbClr val="000000"/>
                          </a:solidFill>
                          <a:effectLst/>
                          <a:latin typeface="Calibri" panose="020F0502020204030204" pitchFamily="34" charset="0"/>
                        </a:rPr>
                        <a:t>AHNAK2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54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0.026168736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Role in calcium signaling via calcium channel proteins.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3846882"/>
                  </a:ext>
                </a:extLst>
              </a:tr>
            </a:tbl>
          </a:graphicData>
        </a:graphic>
      </p:graphicFrame>
      <p:sp>
        <p:nvSpPr>
          <p:cNvPr id="42" name="TextBox 41">
            <a:extLst>
              <a:ext uri="{FF2B5EF4-FFF2-40B4-BE49-F238E27FC236}">
                <a16:creationId xmlns:a16="http://schemas.microsoft.com/office/drawing/2014/main" id="{E0686002-61BC-462D-B8F2-93416139C890}"/>
              </a:ext>
            </a:extLst>
          </p:cNvPr>
          <p:cNvSpPr txBox="1"/>
          <p:nvPr/>
        </p:nvSpPr>
        <p:spPr>
          <a:xfrm>
            <a:off x="-9114" y="534168"/>
            <a:ext cx="4057927" cy="830997"/>
          </a:xfrm>
          <a:prstGeom prst="rect">
            <a:avLst/>
          </a:prstGeom>
          <a:noFill/>
        </p:spPr>
        <p:txBody>
          <a:bodyPr wrap="square" rtlCol="0">
            <a:spAutoFit/>
          </a:bodyPr>
          <a:lstStyle/>
          <a:p>
            <a:r>
              <a:rPr lang="en-US" sz="1200" b="1" dirty="0"/>
              <a:t>Table:</a:t>
            </a:r>
          </a:p>
          <a:p>
            <a:r>
              <a:rPr lang="en-US" sz="1200" dirty="0"/>
              <a:t>Genes with &gt;= 3 TP for Cluster 3 and p-value &lt;= .05</a:t>
            </a:r>
          </a:p>
          <a:p>
            <a:r>
              <a:rPr lang="en-US" sz="1200" b="1" dirty="0"/>
              <a:t>Figure:</a:t>
            </a:r>
          </a:p>
          <a:p>
            <a:r>
              <a:rPr lang="en-US" sz="1200" dirty="0"/>
              <a:t>Genes with mutation occurrence &gt;= 8</a:t>
            </a:r>
          </a:p>
        </p:txBody>
      </p:sp>
      <p:sp>
        <p:nvSpPr>
          <p:cNvPr id="18" name="Title 1">
            <a:extLst>
              <a:ext uri="{FF2B5EF4-FFF2-40B4-BE49-F238E27FC236}">
                <a16:creationId xmlns:a16="http://schemas.microsoft.com/office/drawing/2014/main" id="{48B290C4-3376-4D64-A10D-38FF12E3DFEA}"/>
              </a:ext>
            </a:extLst>
          </p:cNvPr>
          <p:cNvSpPr txBox="1">
            <a:spLocks/>
          </p:cNvSpPr>
          <p:nvPr/>
        </p:nvSpPr>
        <p:spPr>
          <a:xfrm>
            <a:off x="838200" y="56685"/>
            <a:ext cx="10146632" cy="6814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CLUSTER 3 Mutations at Gene Level</a:t>
            </a:r>
          </a:p>
        </p:txBody>
      </p:sp>
      <p:grpSp>
        <p:nvGrpSpPr>
          <p:cNvPr id="41" name="Group 40">
            <a:extLst>
              <a:ext uri="{FF2B5EF4-FFF2-40B4-BE49-F238E27FC236}">
                <a16:creationId xmlns:a16="http://schemas.microsoft.com/office/drawing/2014/main" id="{763AF863-6BAD-4BB8-BD82-A9C0212D5231}"/>
              </a:ext>
            </a:extLst>
          </p:cNvPr>
          <p:cNvGrpSpPr/>
          <p:nvPr/>
        </p:nvGrpSpPr>
        <p:grpSpPr>
          <a:xfrm>
            <a:off x="10706164" y="6049036"/>
            <a:ext cx="1317693" cy="718840"/>
            <a:chOff x="10695280" y="6049036"/>
            <a:chExt cx="1317693" cy="718840"/>
          </a:xfrm>
        </p:grpSpPr>
        <p:pic>
          <p:nvPicPr>
            <p:cNvPr id="43" name="Picture 42">
              <a:extLst>
                <a:ext uri="{FF2B5EF4-FFF2-40B4-BE49-F238E27FC236}">
                  <a16:creationId xmlns:a16="http://schemas.microsoft.com/office/drawing/2014/main" id="{D51B6ECC-BA0F-4EC0-9139-0ACA7A1572F7}"/>
                </a:ext>
              </a:extLst>
            </p:cNvPr>
            <p:cNvPicPr>
              <a:picLocks noChangeAspect="1"/>
            </p:cNvPicPr>
            <p:nvPr/>
          </p:nvPicPr>
          <p:blipFill rotWithShape="1">
            <a:blip r:embed="rId11"/>
            <a:srcRect l="46337" t="57037" r="36084" b="38834"/>
            <a:stretch/>
          </p:blipFill>
          <p:spPr>
            <a:xfrm>
              <a:off x="10713420" y="6603032"/>
              <a:ext cx="1247850" cy="164844"/>
            </a:xfrm>
            <a:prstGeom prst="rect">
              <a:avLst/>
            </a:prstGeom>
          </p:spPr>
        </p:pic>
        <p:pic>
          <p:nvPicPr>
            <p:cNvPr id="44" name="Picture 43">
              <a:extLst>
                <a:ext uri="{FF2B5EF4-FFF2-40B4-BE49-F238E27FC236}">
                  <a16:creationId xmlns:a16="http://schemas.microsoft.com/office/drawing/2014/main" id="{F8BFF4C9-F48E-40B6-B8FD-94CEEBE19F7B}"/>
                </a:ext>
              </a:extLst>
            </p:cNvPr>
            <p:cNvPicPr>
              <a:picLocks noChangeAspect="1"/>
            </p:cNvPicPr>
            <p:nvPr/>
          </p:nvPicPr>
          <p:blipFill rotWithShape="1">
            <a:blip r:embed="rId12"/>
            <a:srcRect l="46184" t="53806" r="35921" b="42674"/>
            <a:stretch/>
          </p:blipFill>
          <p:spPr>
            <a:xfrm>
              <a:off x="10695280" y="6419369"/>
              <a:ext cx="1317693" cy="145789"/>
            </a:xfrm>
            <a:prstGeom prst="rect">
              <a:avLst/>
            </a:prstGeom>
          </p:spPr>
        </p:pic>
        <p:pic>
          <p:nvPicPr>
            <p:cNvPr id="45" name="Picture 44">
              <a:extLst>
                <a:ext uri="{FF2B5EF4-FFF2-40B4-BE49-F238E27FC236}">
                  <a16:creationId xmlns:a16="http://schemas.microsoft.com/office/drawing/2014/main" id="{314B885C-8AAD-4F00-AC79-911D753B4587}"/>
                </a:ext>
              </a:extLst>
            </p:cNvPr>
            <p:cNvPicPr>
              <a:picLocks noChangeAspect="1"/>
            </p:cNvPicPr>
            <p:nvPr/>
          </p:nvPicPr>
          <p:blipFill rotWithShape="1">
            <a:blip r:embed="rId13"/>
            <a:srcRect l="46169" t="50000" r="42734" b="45974"/>
            <a:stretch/>
          </p:blipFill>
          <p:spPr>
            <a:xfrm>
              <a:off x="10695280" y="6214570"/>
              <a:ext cx="842202" cy="171874"/>
            </a:xfrm>
            <a:prstGeom prst="rect">
              <a:avLst/>
            </a:prstGeom>
          </p:spPr>
        </p:pic>
        <p:pic>
          <p:nvPicPr>
            <p:cNvPr id="46" name="Picture 45">
              <a:extLst>
                <a:ext uri="{FF2B5EF4-FFF2-40B4-BE49-F238E27FC236}">
                  <a16:creationId xmlns:a16="http://schemas.microsoft.com/office/drawing/2014/main" id="{67F2703D-85EB-49D2-BC0B-ACFC88CF23D1}"/>
                </a:ext>
              </a:extLst>
            </p:cNvPr>
            <p:cNvPicPr>
              <a:picLocks noChangeAspect="1"/>
            </p:cNvPicPr>
            <p:nvPr/>
          </p:nvPicPr>
          <p:blipFill rotWithShape="1">
            <a:blip r:embed="rId14"/>
            <a:srcRect l="46682" t="47179" r="42734" b="50000"/>
            <a:stretch/>
          </p:blipFill>
          <p:spPr>
            <a:xfrm>
              <a:off x="10728099" y="6049036"/>
              <a:ext cx="794869" cy="119160"/>
            </a:xfrm>
            <a:prstGeom prst="rect">
              <a:avLst/>
            </a:prstGeom>
          </p:spPr>
        </p:pic>
      </p:grpSp>
      <p:sp>
        <p:nvSpPr>
          <p:cNvPr id="22" name="TextBox 21">
            <a:extLst>
              <a:ext uri="{FF2B5EF4-FFF2-40B4-BE49-F238E27FC236}">
                <a16:creationId xmlns:a16="http://schemas.microsoft.com/office/drawing/2014/main" id="{B148382E-916B-4663-964C-4257673C698E}"/>
              </a:ext>
            </a:extLst>
          </p:cNvPr>
          <p:cNvSpPr txBox="1"/>
          <p:nvPr/>
        </p:nvSpPr>
        <p:spPr>
          <a:xfrm>
            <a:off x="7385263" y="0"/>
            <a:ext cx="2906950" cy="646331"/>
          </a:xfrm>
          <a:prstGeom prst="rect">
            <a:avLst/>
          </a:prstGeom>
          <a:noFill/>
        </p:spPr>
        <p:txBody>
          <a:bodyPr wrap="none" rtlCol="0">
            <a:spAutoFit/>
          </a:bodyPr>
          <a:lstStyle/>
          <a:p>
            <a:r>
              <a:rPr lang="en-US" b="1" dirty="0"/>
              <a:t>Foreground:</a:t>
            </a:r>
            <a:r>
              <a:rPr lang="en-US" dirty="0"/>
              <a:t> Cluster 3</a:t>
            </a:r>
          </a:p>
          <a:p>
            <a:r>
              <a:rPr lang="en-US" b="1" dirty="0"/>
              <a:t>Background:</a:t>
            </a:r>
            <a:r>
              <a:rPr lang="en-US" dirty="0"/>
              <a:t> All other CIMP+</a:t>
            </a:r>
          </a:p>
        </p:txBody>
      </p:sp>
      <p:graphicFrame>
        <p:nvGraphicFramePr>
          <p:cNvPr id="23" name="Table 22">
            <a:extLst>
              <a:ext uri="{FF2B5EF4-FFF2-40B4-BE49-F238E27FC236}">
                <a16:creationId xmlns:a16="http://schemas.microsoft.com/office/drawing/2014/main" id="{2387C41A-9AA7-4BB4-A69D-A7434FF9EA61}"/>
              </a:ext>
            </a:extLst>
          </p:cNvPr>
          <p:cNvGraphicFramePr>
            <a:graphicFrameLocks noGrp="1"/>
          </p:cNvGraphicFramePr>
          <p:nvPr/>
        </p:nvGraphicFramePr>
        <p:xfrm>
          <a:off x="153721" y="3283710"/>
          <a:ext cx="4057927" cy="3563620"/>
        </p:xfrm>
        <a:graphic>
          <a:graphicData uri="http://schemas.openxmlformats.org/drawingml/2006/table">
            <a:tbl>
              <a:tblPr/>
              <a:tblGrid>
                <a:gridCol w="638166">
                  <a:extLst>
                    <a:ext uri="{9D8B030D-6E8A-4147-A177-3AD203B41FA5}">
                      <a16:colId xmlns:a16="http://schemas.microsoft.com/office/drawing/2014/main" val="1877764105"/>
                    </a:ext>
                  </a:extLst>
                </a:gridCol>
                <a:gridCol w="2654668">
                  <a:extLst>
                    <a:ext uri="{9D8B030D-6E8A-4147-A177-3AD203B41FA5}">
                      <a16:colId xmlns:a16="http://schemas.microsoft.com/office/drawing/2014/main" val="2145247533"/>
                    </a:ext>
                  </a:extLst>
                </a:gridCol>
                <a:gridCol w="765093">
                  <a:extLst>
                    <a:ext uri="{9D8B030D-6E8A-4147-A177-3AD203B41FA5}">
                      <a16:colId xmlns:a16="http://schemas.microsoft.com/office/drawing/2014/main" val="3735299072"/>
                    </a:ext>
                  </a:extLst>
                </a:gridCol>
              </a:tblGrid>
              <a:tr h="184150">
                <a:tc>
                  <a:txBody>
                    <a:bodyPr/>
                    <a:lstStyle/>
                    <a:p>
                      <a:pPr algn="l" fontAlgn="b"/>
                      <a:r>
                        <a:rPr lang="en-US" sz="1000" b="1" i="0" u="none" strike="noStrike" dirty="0">
                          <a:solidFill>
                            <a:srgbClr val="000000"/>
                          </a:solidFill>
                          <a:effectLst/>
                          <a:latin typeface="Calibri" panose="020F0502020204030204" pitchFamily="34" charset="0"/>
                        </a:rPr>
                        <a:t>Signature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significance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Drivers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0096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Predominantly consists of T&gt;G mutations and has been found in </a:t>
                      </a:r>
                      <a:r>
                        <a:rPr lang="en-US" sz="900" b="0" i="0" u="none" strike="noStrike" dirty="0" err="1">
                          <a:solidFill>
                            <a:srgbClr val="000000"/>
                          </a:solidFill>
                          <a:effectLst/>
                          <a:latin typeface="Calibri" panose="020F0502020204030204" pitchFamily="34" charset="0"/>
                        </a:rPr>
                        <a:t>oesophagus</a:t>
                      </a:r>
                      <a:r>
                        <a:rPr lang="en-US" sz="900" b="0" i="0" u="none" strike="noStrike" dirty="0">
                          <a:solidFill>
                            <a:srgbClr val="000000"/>
                          </a:solidFill>
                          <a:effectLst/>
                          <a:latin typeface="Calibri" panose="020F0502020204030204" pitchFamily="34" charset="0"/>
                        </a:rPr>
                        <a:t> cancer, breast cancer, liver cancer, lung adenocarcinoma, B-cell lymphoma, stomach cancer and melanoma.</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IDH1 (negative association)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61995"/>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Defective homologous-recombination-based DNA double-strand break repair.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a:solidFill>
                            <a:srgbClr val="000000"/>
                          </a:solidFill>
                          <a:effectLst/>
                          <a:latin typeface="Calibri" panose="020F0502020204030204" pitchFamily="34" charset="0"/>
                        </a:rPr>
                        <a:t>PTEN, PPP2R1A, POLE, PIK3CA, KRAS, ARID1A</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042814"/>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Sometimes found in cancers associated with tobacco smoking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KRAS, EGFR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4714794"/>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Predominantly C&gt;T and T&gt;C mutations and has some association with tobacco carcinogens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29367"/>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Shows strong transcriptional strand bias, possibly relating to transcription-coupled nucleotide excision repair acting on bulky DNA adducts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162390"/>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Sometimes found in melanomas and glioblastomas treated with alkylating agent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452964"/>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Shows strong transcriptional strand bias, possibly relating to transcription-coupled nucleotide excision repair acting on bulky DNA adducts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020900"/>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Found in cancer samples with known exposures to aflatoxin. May exhibit guanine damage that is repaired by transcription-coupled nucleotide excision repair.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061520"/>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Sometimes observed in Hodgkin lymphomas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51326"/>
                  </a:ext>
                </a:extLst>
              </a:tr>
            </a:tbl>
          </a:graphicData>
        </a:graphic>
      </p:graphicFrame>
      <p:sp>
        <p:nvSpPr>
          <p:cNvPr id="24" name="TextBox 23">
            <a:extLst>
              <a:ext uri="{FF2B5EF4-FFF2-40B4-BE49-F238E27FC236}">
                <a16:creationId xmlns:a16="http://schemas.microsoft.com/office/drawing/2014/main" id="{33345E75-F0AD-4C89-9BD8-A25B7382D131}"/>
              </a:ext>
            </a:extLst>
          </p:cNvPr>
          <p:cNvSpPr txBox="1"/>
          <p:nvPr/>
        </p:nvSpPr>
        <p:spPr>
          <a:xfrm>
            <a:off x="153721" y="2971800"/>
            <a:ext cx="1979324" cy="338554"/>
          </a:xfrm>
          <a:prstGeom prst="rect">
            <a:avLst/>
          </a:prstGeom>
          <a:noFill/>
        </p:spPr>
        <p:txBody>
          <a:bodyPr wrap="none" rtlCol="0">
            <a:spAutoFit/>
          </a:bodyPr>
          <a:lstStyle/>
          <a:p>
            <a:r>
              <a:rPr lang="en-US" sz="1600" dirty="0"/>
              <a:t>Associated signatures</a:t>
            </a:r>
          </a:p>
        </p:txBody>
      </p:sp>
    </p:spTree>
    <p:extLst>
      <p:ext uri="{BB962C8B-B14F-4D97-AF65-F5344CB8AC3E}">
        <p14:creationId xmlns:p14="http://schemas.microsoft.com/office/powerpoint/2010/main" val="2428260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0A9A1E1A-6C76-4C84-8816-ED536E594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607" y="575078"/>
            <a:ext cx="5652968" cy="214120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2017699F-E0A5-44EF-BE35-39546824D2E4}"/>
              </a:ext>
            </a:extLst>
          </p:cNvPr>
          <p:cNvSpPr/>
          <p:nvPr/>
        </p:nvSpPr>
        <p:spPr>
          <a:xfrm>
            <a:off x="9751678" y="669239"/>
            <a:ext cx="158990" cy="19623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47DF241-F336-4A32-A2D7-D0A66E99485D}"/>
              </a:ext>
            </a:extLst>
          </p:cNvPr>
          <p:cNvPicPr>
            <a:picLocks noChangeAspect="1"/>
          </p:cNvPicPr>
          <p:nvPr/>
        </p:nvPicPr>
        <p:blipFill rotWithShape="1">
          <a:blip r:embed="rId4"/>
          <a:srcRect l="26344" t="71348" r="61005" b="9157"/>
          <a:stretch/>
        </p:blipFill>
        <p:spPr>
          <a:xfrm>
            <a:off x="10528506" y="3061489"/>
            <a:ext cx="1256622" cy="1089148"/>
          </a:xfrm>
          <a:prstGeom prst="rect">
            <a:avLst/>
          </a:prstGeom>
        </p:spPr>
      </p:pic>
      <p:pic>
        <p:nvPicPr>
          <p:cNvPr id="21" name="Picture 20">
            <a:extLst>
              <a:ext uri="{FF2B5EF4-FFF2-40B4-BE49-F238E27FC236}">
                <a16:creationId xmlns:a16="http://schemas.microsoft.com/office/drawing/2014/main" id="{5FF0D6A3-3B43-4BB0-9A79-096141BA1491}"/>
              </a:ext>
            </a:extLst>
          </p:cNvPr>
          <p:cNvPicPr>
            <a:picLocks noChangeAspect="1"/>
          </p:cNvPicPr>
          <p:nvPr/>
        </p:nvPicPr>
        <p:blipFill rotWithShape="1">
          <a:blip r:embed="rId4"/>
          <a:srcRect l="51419" t="71137" r="36145" b="9422"/>
          <a:stretch/>
        </p:blipFill>
        <p:spPr>
          <a:xfrm>
            <a:off x="10511363" y="4967010"/>
            <a:ext cx="1236534" cy="1087457"/>
          </a:xfrm>
          <a:prstGeom prst="rect">
            <a:avLst/>
          </a:prstGeom>
        </p:spPr>
      </p:pic>
      <p:pic>
        <p:nvPicPr>
          <p:cNvPr id="22" name="Picture 21">
            <a:extLst>
              <a:ext uri="{FF2B5EF4-FFF2-40B4-BE49-F238E27FC236}">
                <a16:creationId xmlns:a16="http://schemas.microsoft.com/office/drawing/2014/main" id="{AEE956D9-94F2-453D-AD1C-DFD91DB86538}"/>
              </a:ext>
            </a:extLst>
          </p:cNvPr>
          <p:cNvPicPr>
            <a:picLocks noChangeAspect="1"/>
          </p:cNvPicPr>
          <p:nvPr/>
        </p:nvPicPr>
        <p:blipFill rotWithShape="1">
          <a:blip r:embed="rId4"/>
          <a:srcRect l="76320" t="32287" r="10811" b="48125"/>
          <a:stretch/>
        </p:blipFill>
        <p:spPr>
          <a:xfrm>
            <a:off x="10514219" y="1578687"/>
            <a:ext cx="1224610" cy="1048552"/>
          </a:xfrm>
          <a:prstGeom prst="rect">
            <a:avLst/>
          </a:prstGeom>
        </p:spPr>
      </p:pic>
      <p:pic>
        <p:nvPicPr>
          <p:cNvPr id="23" name="Picture 22">
            <a:extLst>
              <a:ext uri="{FF2B5EF4-FFF2-40B4-BE49-F238E27FC236}">
                <a16:creationId xmlns:a16="http://schemas.microsoft.com/office/drawing/2014/main" id="{B0964E30-B05C-4C80-B357-FFA895DF1628}"/>
              </a:ext>
            </a:extLst>
          </p:cNvPr>
          <p:cNvPicPr>
            <a:picLocks noChangeAspect="1"/>
          </p:cNvPicPr>
          <p:nvPr/>
        </p:nvPicPr>
        <p:blipFill rotWithShape="1">
          <a:blip r:embed="rId4"/>
          <a:srcRect l="76385" t="12900" r="11145" b="67713"/>
          <a:stretch/>
        </p:blipFill>
        <p:spPr>
          <a:xfrm>
            <a:off x="10531240" y="101879"/>
            <a:ext cx="1207588" cy="1056034"/>
          </a:xfrm>
          <a:prstGeom prst="rect">
            <a:avLst/>
          </a:prstGeom>
        </p:spPr>
      </p:pic>
      <p:pic>
        <p:nvPicPr>
          <p:cNvPr id="24" name="Picture 23">
            <a:extLst>
              <a:ext uri="{FF2B5EF4-FFF2-40B4-BE49-F238E27FC236}">
                <a16:creationId xmlns:a16="http://schemas.microsoft.com/office/drawing/2014/main" id="{33A239C1-F0FD-4F65-912C-AB20D952B586}"/>
              </a:ext>
            </a:extLst>
          </p:cNvPr>
          <p:cNvPicPr>
            <a:picLocks noChangeAspect="1"/>
          </p:cNvPicPr>
          <p:nvPr/>
        </p:nvPicPr>
        <p:blipFill rotWithShape="1">
          <a:blip r:embed="rId5"/>
          <a:srcRect l="39392" t="58888" r="50439" b="28501"/>
          <a:stretch/>
        </p:blipFill>
        <p:spPr>
          <a:xfrm>
            <a:off x="10483605" y="4110683"/>
            <a:ext cx="1239874" cy="864833"/>
          </a:xfrm>
          <a:prstGeom prst="rect">
            <a:avLst/>
          </a:prstGeom>
        </p:spPr>
      </p:pic>
      <p:pic>
        <p:nvPicPr>
          <p:cNvPr id="25" name="Picture 24">
            <a:extLst>
              <a:ext uri="{FF2B5EF4-FFF2-40B4-BE49-F238E27FC236}">
                <a16:creationId xmlns:a16="http://schemas.microsoft.com/office/drawing/2014/main" id="{5D135F15-E6DE-4918-82E2-B2E5D4A1330F}"/>
              </a:ext>
            </a:extLst>
          </p:cNvPr>
          <p:cNvPicPr>
            <a:picLocks noChangeAspect="1"/>
          </p:cNvPicPr>
          <p:nvPr/>
        </p:nvPicPr>
        <p:blipFill rotWithShape="1">
          <a:blip r:embed="rId6"/>
          <a:srcRect l="56775" t="36386" r="32669" b="57151"/>
          <a:stretch/>
        </p:blipFill>
        <p:spPr>
          <a:xfrm>
            <a:off x="10500537" y="2611279"/>
            <a:ext cx="1286935" cy="443261"/>
          </a:xfrm>
          <a:prstGeom prst="rect">
            <a:avLst/>
          </a:prstGeom>
        </p:spPr>
      </p:pic>
      <p:pic>
        <p:nvPicPr>
          <p:cNvPr id="26" name="Picture 25">
            <a:extLst>
              <a:ext uri="{FF2B5EF4-FFF2-40B4-BE49-F238E27FC236}">
                <a16:creationId xmlns:a16="http://schemas.microsoft.com/office/drawing/2014/main" id="{54732138-B90D-4DC1-AA8A-39EF1DE680D4}"/>
              </a:ext>
            </a:extLst>
          </p:cNvPr>
          <p:cNvPicPr>
            <a:picLocks noChangeAspect="1"/>
          </p:cNvPicPr>
          <p:nvPr/>
        </p:nvPicPr>
        <p:blipFill rotWithShape="1">
          <a:blip r:embed="rId7"/>
          <a:srcRect l="56735" t="16966" r="33031" b="76992"/>
          <a:stretch/>
        </p:blipFill>
        <p:spPr>
          <a:xfrm>
            <a:off x="10483293" y="1122872"/>
            <a:ext cx="1247851" cy="414394"/>
          </a:xfrm>
          <a:prstGeom prst="rect">
            <a:avLst/>
          </a:prstGeom>
        </p:spPr>
      </p:pic>
      <p:pic>
        <p:nvPicPr>
          <p:cNvPr id="27" name="Picture 26">
            <a:extLst>
              <a:ext uri="{FF2B5EF4-FFF2-40B4-BE49-F238E27FC236}">
                <a16:creationId xmlns:a16="http://schemas.microsoft.com/office/drawing/2014/main" id="{DBE3ABCF-C56A-4974-A899-E03E732962D7}"/>
              </a:ext>
            </a:extLst>
          </p:cNvPr>
          <p:cNvPicPr>
            <a:picLocks noChangeAspect="1"/>
          </p:cNvPicPr>
          <p:nvPr/>
        </p:nvPicPr>
        <p:blipFill rotWithShape="1">
          <a:blip r:embed="rId8"/>
          <a:srcRect l="64528" t="56166" r="25172" b="31937"/>
          <a:stretch/>
        </p:blipFill>
        <p:spPr>
          <a:xfrm>
            <a:off x="10508542" y="5984924"/>
            <a:ext cx="1255824" cy="815926"/>
          </a:xfrm>
          <a:prstGeom prst="rect">
            <a:avLst/>
          </a:prstGeom>
        </p:spPr>
      </p:pic>
      <p:pic>
        <p:nvPicPr>
          <p:cNvPr id="2" name="Picture 1">
            <a:extLst>
              <a:ext uri="{FF2B5EF4-FFF2-40B4-BE49-F238E27FC236}">
                <a16:creationId xmlns:a16="http://schemas.microsoft.com/office/drawing/2014/main" id="{23B4F58F-14A4-4A56-BAC4-D889F91B65DC}"/>
              </a:ext>
            </a:extLst>
          </p:cNvPr>
          <p:cNvPicPr>
            <a:picLocks noChangeAspect="1"/>
          </p:cNvPicPr>
          <p:nvPr/>
        </p:nvPicPr>
        <p:blipFill rotWithShape="1">
          <a:blip r:embed="rId9"/>
          <a:srcRect l="51364" t="44798" r="23500" b="35590"/>
          <a:stretch/>
        </p:blipFill>
        <p:spPr>
          <a:xfrm>
            <a:off x="304914" y="1380874"/>
            <a:ext cx="3346427" cy="1468595"/>
          </a:xfrm>
          <a:prstGeom prst="rect">
            <a:avLst/>
          </a:prstGeom>
        </p:spPr>
      </p:pic>
      <p:graphicFrame>
        <p:nvGraphicFramePr>
          <p:cNvPr id="4" name="Table 3">
            <a:extLst>
              <a:ext uri="{FF2B5EF4-FFF2-40B4-BE49-F238E27FC236}">
                <a16:creationId xmlns:a16="http://schemas.microsoft.com/office/drawing/2014/main" id="{AA93522C-BBF3-4CDB-A763-81AB946AD192}"/>
              </a:ext>
            </a:extLst>
          </p:cNvPr>
          <p:cNvGraphicFramePr>
            <a:graphicFrameLocks noGrp="1"/>
          </p:cNvGraphicFramePr>
          <p:nvPr/>
        </p:nvGraphicFramePr>
        <p:xfrm>
          <a:off x="4281606" y="2725734"/>
          <a:ext cx="6161111" cy="3658772"/>
        </p:xfrm>
        <a:graphic>
          <a:graphicData uri="http://schemas.openxmlformats.org/drawingml/2006/table">
            <a:tbl>
              <a:tblPr/>
              <a:tblGrid>
                <a:gridCol w="663079">
                  <a:extLst>
                    <a:ext uri="{9D8B030D-6E8A-4147-A177-3AD203B41FA5}">
                      <a16:colId xmlns:a16="http://schemas.microsoft.com/office/drawing/2014/main" val="1807204550"/>
                    </a:ext>
                  </a:extLst>
                </a:gridCol>
                <a:gridCol w="432343">
                  <a:extLst>
                    <a:ext uri="{9D8B030D-6E8A-4147-A177-3AD203B41FA5}">
                      <a16:colId xmlns:a16="http://schemas.microsoft.com/office/drawing/2014/main" val="4176280502"/>
                    </a:ext>
                  </a:extLst>
                </a:gridCol>
                <a:gridCol w="483959">
                  <a:extLst>
                    <a:ext uri="{9D8B030D-6E8A-4147-A177-3AD203B41FA5}">
                      <a16:colId xmlns:a16="http://schemas.microsoft.com/office/drawing/2014/main" val="653606676"/>
                    </a:ext>
                  </a:extLst>
                </a:gridCol>
                <a:gridCol w="464980">
                  <a:extLst>
                    <a:ext uri="{9D8B030D-6E8A-4147-A177-3AD203B41FA5}">
                      <a16:colId xmlns:a16="http://schemas.microsoft.com/office/drawing/2014/main" val="1800116950"/>
                    </a:ext>
                  </a:extLst>
                </a:gridCol>
                <a:gridCol w="455491">
                  <a:extLst>
                    <a:ext uri="{9D8B030D-6E8A-4147-A177-3AD203B41FA5}">
                      <a16:colId xmlns:a16="http://schemas.microsoft.com/office/drawing/2014/main" val="354523859"/>
                    </a:ext>
                  </a:extLst>
                </a:gridCol>
                <a:gridCol w="1243110">
                  <a:extLst>
                    <a:ext uri="{9D8B030D-6E8A-4147-A177-3AD203B41FA5}">
                      <a16:colId xmlns:a16="http://schemas.microsoft.com/office/drawing/2014/main" val="2872246327"/>
                    </a:ext>
                  </a:extLst>
                </a:gridCol>
                <a:gridCol w="2418149">
                  <a:extLst>
                    <a:ext uri="{9D8B030D-6E8A-4147-A177-3AD203B41FA5}">
                      <a16:colId xmlns:a16="http://schemas.microsoft.com/office/drawing/2014/main" val="159793448"/>
                    </a:ext>
                  </a:extLst>
                </a:gridCol>
              </a:tblGrid>
              <a:tr h="117558">
                <a:tc>
                  <a:txBody>
                    <a:bodyPr/>
                    <a:lstStyle/>
                    <a:p>
                      <a:pPr algn="l" fontAlgn="b"/>
                      <a:r>
                        <a:rPr lang="en-US" sz="900" b="1" i="0" u="none" strike="noStrike" dirty="0">
                          <a:solidFill>
                            <a:srgbClr val="000000"/>
                          </a:solidFill>
                          <a:effectLst/>
                          <a:latin typeface="Calibri" panose="020F0502020204030204" pitchFamily="34" charset="0"/>
                        </a:rPr>
                        <a:t>Gene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dirty="0">
                          <a:solidFill>
                            <a:srgbClr val="000000"/>
                          </a:solidFill>
                          <a:effectLst/>
                          <a:latin typeface="Calibri" panose="020F0502020204030204" pitchFamily="34" charset="0"/>
                        </a:rPr>
                        <a:t>TP</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a:solidFill>
                            <a:srgbClr val="000000"/>
                          </a:solidFill>
                          <a:effectLst/>
                          <a:latin typeface="Calibri" panose="020F0502020204030204" pitchFamily="34" charset="0"/>
                        </a:rPr>
                        <a:t>FP</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dirty="0">
                          <a:solidFill>
                            <a:srgbClr val="000000"/>
                          </a:solidFill>
                          <a:effectLst/>
                          <a:latin typeface="Calibri" panose="020F0502020204030204" pitchFamily="34" charset="0"/>
                        </a:rPr>
                        <a:t>TN</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dirty="0">
                          <a:solidFill>
                            <a:srgbClr val="000000"/>
                          </a:solidFill>
                          <a:effectLst/>
                          <a:latin typeface="Calibri" panose="020F0502020204030204" pitchFamily="34" charset="0"/>
                        </a:rPr>
                        <a:t>FN</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1" i="0" u="none" strike="noStrike" dirty="0">
                          <a:solidFill>
                            <a:srgbClr val="000000"/>
                          </a:solidFill>
                          <a:effectLst/>
                          <a:latin typeface="Calibri" panose="020F0502020204030204" pitchFamily="34" charset="0"/>
                        </a:rPr>
                        <a:t>Fisher's Exact p-value</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1" i="0" u="none" strike="noStrike" dirty="0" err="1">
                          <a:solidFill>
                            <a:srgbClr val="000000"/>
                          </a:solidFill>
                          <a:effectLst/>
                          <a:latin typeface="Calibri" panose="020F0502020204030204" pitchFamily="34" charset="0"/>
                        </a:rPr>
                        <a:t>GeneCards</a:t>
                      </a:r>
                      <a:r>
                        <a:rPr lang="en-US" sz="900" b="1" i="0" u="none" strike="noStrike" dirty="0">
                          <a:solidFill>
                            <a:srgbClr val="000000"/>
                          </a:solidFill>
                          <a:effectLst/>
                          <a:latin typeface="Calibri" panose="020F0502020204030204" pitchFamily="34" charset="0"/>
                        </a:rPr>
                        <a:t> info</a:t>
                      </a:r>
                    </a:p>
                  </a:txBody>
                  <a:tcPr marL="6252" marR="6252" marT="62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419347"/>
                  </a:ext>
                </a:extLst>
              </a:tr>
              <a:tr h="117558">
                <a:tc>
                  <a:txBody>
                    <a:bodyPr/>
                    <a:lstStyle/>
                    <a:p>
                      <a:pPr algn="l" fontAlgn="b"/>
                      <a:r>
                        <a:rPr lang="en-US" sz="800" b="0" i="0" u="none" strike="noStrike" dirty="0">
                          <a:solidFill>
                            <a:srgbClr val="000000"/>
                          </a:solidFill>
                          <a:effectLst/>
                          <a:latin typeface="Calibri" panose="020F0502020204030204" pitchFamily="34" charset="0"/>
                        </a:rPr>
                        <a:t>WDR5B</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May mediate protein-protein interactions.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2374693"/>
                  </a:ext>
                </a:extLst>
              </a:tr>
              <a:tr h="117558">
                <a:tc>
                  <a:txBody>
                    <a:bodyPr/>
                    <a:lstStyle/>
                    <a:p>
                      <a:pPr algn="l" fontAlgn="b"/>
                      <a:r>
                        <a:rPr lang="en-US" sz="800" b="0" i="0" u="none" strike="noStrike" dirty="0">
                          <a:solidFill>
                            <a:srgbClr val="000000"/>
                          </a:solidFill>
                          <a:effectLst/>
                          <a:latin typeface="Calibri" panose="020F0502020204030204" pitchFamily="34" charset="0"/>
                        </a:rPr>
                        <a:t>MLANA</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Vital role in the expression, stability, trafficking, and processing of melanocyte protein PMEL.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747543"/>
                  </a:ext>
                </a:extLst>
              </a:tr>
              <a:tr h="117558">
                <a:tc>
                  <a:txBody>
                    <a:bodyPr/>
                    <a:lstStyle/>
                    <a:p>
                      <a:pPr algn="l" fontAlgn="b"/>
                      <a:r>
                        <a:rPr lang="en-US" sz="800" b="0" i="0" u="none" strike="noStrike">
                          <a:solidFill>
                            <a:srgbClr val="000000"/>
                          </a:solidFill>
                          <a:effectLst/>
                          <a:latin typeface="Calibri" panose="020F0502020204030204" pitchFamily="34" charset="0"/>
                        </a:rPr>
                        <a:t>NFKB1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Transcription regulator activated by various intra- and extra-cellular stimuli and stimulates gene expression.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91193"/>
                  </a:ext>
                </a:extLst>
              </a:tr>
              <a:tr h="117558">
                <a:tc>
                  <a:txBody>
                    <a:bodyPr/>
                    <a:lstStyle/>
                    <a:p>
                      <a:pPr algn="l" fontAlgn="b"/>
                      <a:r>
                        <a:rPr lang="en-US" sz="800" b="0" i="0" u="none" strike="noStrike">
                          <a:solidFill>
                            <a:srgbClr val="000000"/>
                          </a:solidFill>
                          <a:effectLst/>
                          <a:latin typeface="Calibri" panose="020F0502020204030204" pitchFamily="34" charset="0"/>
                        </a:rPr>
                        <a:t>MCCC2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Catalyzes carboxylation to form 3-methylglutaconyl-CoA.</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1066003"/>
                  </a:ext>
                </a:extLst>
              </a:tr>
              <a:tr h="117558">
                <a:tc>
                  <a:txBody>
                    <a:bodyPr/>
                    <a:lstStyle/>
                    <a:p>
                      <a:pPr algn="l" fontAlgn="b"/>
                      <a:r>
                        <a:rPr lang="en-US" sz="800" b="0" i="0" u="none" strike="noStrike">
                          <a:solidFill>
                            <a:srgbClr val="000000"/>
                          </a:solidFill>
                          <a:effectLst/>
                          <a:latin typeface="Calibri" panose="020F0502020204030204" pitchFamily="34" charset="0"/>
                        </a:rPr>
                        <a:t>IL23R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Associates constitutively with Janus kinase 2 (JAK2) and binds to transcription activator STAT3.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6789182"/>
                  </a:ext>
                </a:extLst>
              </a:tr>
              <a:tr h="117558">
                <a:tc>
                  <a:txBody>
                    <a:bodyPr/>
                    <a:lstStyle/>
                    <a:p>
                      <a:pPr algn="l" fontAlgn="b"/>
                      <a:r>
                        <a:rPr lang="en-US" sz="800" b="0" i="0" u="none" strike="noStrike">
                          <a:solidFill>
                            <a:srgbClr val="000000"/>
                          </a:solidFill>
                          <a:effectLst/>
                          <a:latin typeface="Calibri" panose="020F0502020204030204" pitchFamily="34" charset="0"/>
                        </a:rPr>
                        <a:t>TMEM133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Inhibits </a:t>
                      </a:r>
                      <a:r>
                        <a:rPr lang="en-US" sz="800" b="0" i="0" u="none" strike="noStrike" dirty="0" err="1">
                          <a:solidFill>
                            <a:srgbClr val="000000"/>
                          </a:solidFill>
                          <a:effectLst/>
                          <a:latin typeface="Calibri" panose="020F0502020204030204" pitchFamily="34" charset="0"/>
                        </a:rPr>
                        <a:t>RhoA</a:t>
                      </a:r>
                      <a:r>
                        <a:rPr lang="en-US" sz="800" b="0" i="0" u="none" strike="noStrike" dirty="0">
                          <a:solidFill>
                            <a:srgbClr val="000000"/>
                          </a:solidFill>
                          <a:effectLst/>
                          <a:latin typeface="Calibri" panose="020F0502020204030204" pitchFamily="34" charset="0"/>
                        </a:rPr>
                        <a:t> activity to regulate vascular tone and control blood pressure.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8955120"/>
                  </a:ext>
                </a:extLst>
              </a:tr>
              <a:tr h="117558">
                <a:tc>
                  <a:txBody>
                    <a:bodyPr/>
                    <a:lstStyle/>
                    <a:p>
                      <a:pPr algn="l" fontAlgn="b"/>
                      <a:r>
                        <a:rPr lang="en-US" sz="800" b="0" i="0" u="none" strike="noStrike">
                          <a:solidFill>
                            <a:srgbClr val="000000"/>
                          </a:solidFill>
                          <a:effectLst/>
                          <a:latin typeface="Calibri" panose="020F0502020204030204" pitchFamily="34" charset="0"/>
                        </a:rPr>
                        <a:t>ABHD5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May regulate cellular storage of triacylglycerol through activation of PNPLA2 and is involved in keratinocyte differentiation.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0725671"/>
                  </a:ext>
                </a:extLst>
              </a:tr>
              <a:tr h="117558">
                <a:tc>
                  <a:txBody>
                    <a:bodyPr/>
                    <a:lstStyle/>
                    <a:p>
                      <a:pPr algn="l" fontAlgn="b"/>
                      <a:r>
                        <a:rPr lang="en-US" sz="800" b="0" i="0" u="none" strike="noStrike" dirty="0">
                          <a:solidFill>
                            <a:srgbClr val="000000"/>
                          </a:solidFill>
                          <a:effectLst/>
                          <a:latin typeface="Calibri" panose="020F0502020204030204" pitchFamily="34" charset="0"/>
                        </a:rPr>
                        <a:t>ERMAP</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May act as an erythroid cell receptor, possibly as a mediator of cell adhesion.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379803"/>
                  </a:ext>
                </a:extLst>
              </a:tr>
              <a:tr h="117558">
                <a:tc>
                  <a:txBody>
                    <a:bodyPr/>
                    <a:lstStyle/>
                    <a:p>
                      <a:pPr algn="l" fontAlgn="b"/>
                      <a:r>
                        <a:rPr lang="en-US" sz="800" b="0" i="0" u="none" strike="noStrike">
                          <a:solidFill>
                            <a:srgbClr val="000000"/>
                          </a:solidFill>
                          <a:effectLst/>
                          <a:latin typeface="Calibri" panose="020F0502020204030204" pitchFamily="34" charset="0"/>
                        </a:rPr>
                        <a:t>SUZ12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Related to sequence-specific DNA binding and chromatin binding.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091583"/>
                  </a:ext>
                </a:extLst>
              </a:tr>
              <a:tr h="117558">
                <a:tc>
                  <a:txBody>
                    <a:bodyPr/>
                    <a:lstStyle/>
                    <a:p>
                      <a:pPr algn="l" fontAlgn="b"/>
                      <a:r>
                        <a:rPr lang="en-US" sz="800" b="0" i="0" u="none" strike="noStrike" dirty="0">
                          <a:solidFill>
                            <a:srgbClr val="000000"/>
                          </a:solidFill>
                          <a:effectLst/>
                          <a:latin typeface="Calibri" panose="020F0502020204030204" pitchFamily="34" charset="0"/>
                        </a:rPr>
                        <a:t>PPAPDC1B</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Converts phosphatidic acid to diacylglycerol.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7182709"/>
                  </a:ext>
                </a:extLst>
              </a:tr>
              <a:tr h="117558">
                <a:tc>
                  <a:txBody>
                    <a:bodyPr/>
                    <a:lstStyle/>
                    <a:p>
                      <a:pPr algn="l" fontAlgn="b"/>
                      <a:r>
                        <a:rPr lang="en-US" sz="800" b="0" i="0" u="none" strike="noStrike">
                          <a:solidFill>
                            <a:srgbClr val="000000"/>
                          </a:solidFill>
                          <a:effectLst/>
                          <a:latin typeface="Calibri" panose="020F0502020204030204" pitchFamily="34" charset="0"/>
                        </a:rPr>
                        <a:t>UTP11L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Involved in rRNA processing and gene expression.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015763"/>
                  </a:ext>
                </a:extLst>
              </a:tr>
              <a:tr h="117558">
                <a:tc>
                  <a:txBody>
                    <a:bodyPr/>
                    <a:lstStyle/>
                    <a:p>
                      <a:pPr algn="l" fontAlgn="b"/>
                      <a:r>
                        <a:rPr lang="en-US" sz="800" b="0" i="0" u="none" strike="noStrike" dirty="0">
                          <a:solidFill>
                            <a:srgbClr val="000000"/>
                          </a:solidFill>
                          <a:effectLst/>
                          <a:latin typeface="Calibri" panose="020F0502020204030204" pitchFamily="34" charset="0"/>
                        </a:rPr>
                        <a:t>OR1S1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Encodes an olfactory receptor.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810914"/>
                  </a:ext>
                </a:extLst>
              </a:tr>
              <a:tr h="117558">
                <a:tc>
                  <a:txBody>
                    <a:bodyPr/>
                    <a:lstStyle/>
                    <a:p>
                      <a:pPr algn="l" fontAlgn="b"/>
                      <a:r>
                        <a:rPr lang="en-US" sz="800" b="0" i="0" u="none" strike="noStrike" dirty="0">
                          <a:solidFill>
                            <a:srgbClr val="000000"/>
                          </a:solidFill>
                          <a:effectLst/>
                          <a:latin typeface="Calibri" panose="020F0502020204030204" pitchFamily="34" charset="0"/>
                        </a:rPr>
                        <a:t>IGJ</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Related to protein homodimerization activity and antigen binding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83569"/>
                  </a:ext>
                </a:extLst>
              </a:tr>
              <a:tr h="117558">
                <a:tc>
                  <a:txBody>
                    <a:bodyPr/>
                    <a:lstStyle/>
                    <a:p>
                      <a:pPr algn="l" fontAlgn="b"/>
                      <a:r>
                        <a:rPr lang="en-US" sz="800" b="0" i="0" u="none" strike="noStrike" dirty="0">
                          <a:solidFill>
                            <a:srgbClr val="000000"/>
                          </a:solidFill>
                          <a:effectLst/>
                          <a:latin typeface="Calibri" panose="020F0502020204030204" pitchFamily="34" charset="0"/>
                        </a:rPr>
                        <a:t>NFKBIE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Protein binds to NF-kappa-B, trapping complex in the cytoplasm, preventing it from activating genes.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776726"/>
                  </a:ext>
                </a:extLst>
              </a:tr>
              <a:tr h="117558">
                <a:tc>
                  <a:txBody>
                    <a:bodyPr/>
                    <a:lstStyle/>
                    <a:p>
                      <a:pPr algn="l" fontAlgn="b"/>
                      <a:r>
                        <a:rPr lang="en-US" sz="800" b="0" i="0" u="none" strike="noStrike">
                          <a:solidFill>
                            <a:srgbClr val="000000"/>
                          </a:solidFill>
                          <a:effectLst/>
                          <a:latin typeface="Calibri" panose="020F0502020204030204" pitchFamily="34" charset="0"/>
                        </a:rPr>
                        <a:t>TEX9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No data available.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4587103"/>
                  </a:ext>
                </a:extLst>
              </a:tr>
              <a:tr h="117558">
                <a:tc>
                  <a:txBody>
                    <a:bodyPr/>
                    <a:lstStyle/>
                    <a:p>
                      <a:pPr algn="l" fontAlgn="b"/>
                      <a:r>
                        <a:rPr lang="en-US" sz="800" b="0" i="0" u="none" strike="noStrike">
                          <a:solidFill>
                            <a:srgbClr val="000000"/>
                          </a:solidFill>
                          <a:effectLst/>
                          <a:latin typeface="Calibri" panose="020F0502020204030204" pitchFamily="34" charset="0"/>
                        </a:rPr>
                        <a:t>SHOC2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4.76E-06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kern="1200" dirty="0">
                          <a:solidFill>
                            <a:schemeClr val="tx1"/>
                          </a:solidFill>
                          <a:effectLst/>
                          <a:latin typeface="+mn-lt"/>
                          <a:ea typeface="+mn-ea"/>
                          <a:cs typeface="+mn-cs"/>
                        </a:rPr>
                        <a:t>May function as a scaffold linking RAS to downstream signal transducers in the RAS/ERK MAP kinase signaling cascade.</a:t>
                      </a:r>
                      <a:endParaRPr lang="en-US" sz="8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3846882"/>
                  </a:ext>
                </a:extLst>
              </a:tr>
            </a:tbl>
          </a:graphicData>
        </a:graphic>
      </p:graphicFrame>
      <p:sp>
        <p:nvSpPr>
          <p:cNvPr id="42" name="TextBox 41">
            <a:extLst>
              <a:ext uri="{FF2B5EF4-FFF2-40B4-BE49-F238E27FC236}">
                <a16:creationId xmlns:a16="http://schemas.microsoft.com/office/drawing/2014/main" id="{E0686002-61BC-462D-B8F2-93416139C890}"/>
              </a:ext>
            </a:extLst>
          </p:cNvPr>
          <p:cNvSpPr txBox="1"/>
          <p:nvPr/>
        </p:nvSpPr>
        <p:spPr>
          <a:xfrm>
            <a:off x="-9114" y="534168"/>
            <a:ext cx="4057927" cy="830997"/>
          </a:xfrm>
          <a:prstGeom prst="rect">
            <a:avLst/>
          </a:prstGeom>
          <a:noFill/>
        </p:spPr>
        <p:txBody>
          <a:bodyPr wrap="square" rtlCol="0">
            <a:spAutoFit/>
          </a:bodyPr>
          <a:lstStyle/>
          <a:p>
            <a:r>
              <a:rPr lang="en-US" sz="1200" b="1" dirty="0"/>
              <a:t>Table:</a:t>
            </a:r>
          </a:p>
          <a:p>
            <a:r>
              <a:rPr lang="en-US" sz="1200" dirty="0"/>
              <a:t>Genes with &gt;= 3 TP for Cluster 4 and FP == 0</a:t>
            </a:r>
          </a:p>
          <a:p>
            <a:r>
              <a:rPr lang="en-US" sz="1200" b="1" dirty="0"/>
              <a:t>Figure:</a:t>
            </a:r>
          </a:p>
          <a:p>
            <a:r>
              <a:rPr lang="en-US" sz="1200" dirty="0"/>
              <a:t>Genes with mutation occurrence &gt;= 15</a:t>
            </a:r>
          </a:p>
        </p:txBody>
      </p:sp>
      <p:sp>
        <p:nvSpPr>
          <p:cNvPr id="18" name="Title 1">
            <a:extLst>
              <a:ext uri="{FF2B5EF4-FFF2-40B4-BE49-F238E27FC236}">
                <a16:creationId xmlns:a16="http://schemas.microsoft.com/office/drawing/2014/main" id="{48B290C4-3376-4D64-A10D-38FF12E3DFEA}"/>
              </a:ext>
            </a:extLst>
          </p:cNvPr>
          <p:cNvSpPr txBox="1">
            <a:spLocks/>
          </p:cNvSpPr>
          <p:nvPr/>
        </p:nvSpPr>
        <p:spPr>
          <a:xfrm>
            <a:off x="838200" y="56685"/>
            <a:ext cx="10146632" cy="6814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CLUSTER 4 Mutations at Gene Level</a:t>
            </a:r>
          </a:p>
        </p:txBody>
      </p:sp>
      <p:grpSp>
        <p:nvGrpSpPr>
          <p:cNvPr id="43" name="Group 42">
            <a:extLst>
              <a:ext uri="{FF2B5EF4-FFF2-40B4-BE49-F238E27FC236}">
                <a16:creationId xmlns:a16="http://schemas.microsoft.com/office/drawing/2014/main" id="{A6F2D5C1-AE62-48E4-A3AD-92094A821713}"/>
              </a:ext>
            </a:extLst>
          </p:cNvPr>
          <p:cNvGrpSpPr/>
          <p:nvPr/>
        </p:nvGrpSpPr>
        <p:grpSpPr>
          <a:xfrm>
            <a:off x="10706164" y="6049036"/>
            <a:ext cx="1317693" cy="718840"/>
            <a:chOff x="10695280" y="6049036"/>
            <a:chExt cx="1317693" cy="718840"/>
          </a:xfrm>
        </p:grpSpPr>
        <p:pic>
          <p:nvPicPr>
            <p:cNvPr id="44" name="Picture 43">
              <a:extLst>
                <a:ext uri="{FF2B5EF4-FFF2-40B4-BE49-F238E27FC236}">
                  <a16:creationId xmlns:a16="http://schemas.microsoft.com/office/drawing/2014/main" id="{524ACE0B-4617-4F68-88EE-F9534F10B727}"/>
                </a:ext>
              </a:extLst>
            </p:cNvPr>
            <p:cNvPicPr>
              <a:picLocks noChangeAspect="1"/>
            </p:cNvPicPr>
            <p:nvPr/>
          </p:nvPicPr>
          <p:blipFill rotWithShape="1">
            <a:blip r:embed="rId10"/>
            <a:srcRect l="46337" t="57037" r="36084" b="38834"/>
            <a:stretch/>
          </p:blipFill>
          <p:spPr>
            <a:xfrm>
              <a:off x="10713420" y="6603032"/>
              <a:ext cx="1247850" cy="164844"/>
            </a:xfrm>
            <a:prstGeom prst="rect">
              <a:avLst/>
            </a:prstGeom>
          </p:spPr>
        </p:pic>
        <p:pic>
          <p:nvPicPr>
            <p:cNvPr id="45" name="Picture 44">
              <a:extLst>
                <a:ext uri="{FF2B5EF4-FFF2-40B4-BE49-F238E27FC236}">
                  <a16:creationId xmlns:a16="http://schemas.microsoft.com/office/drawing/2014/main" id="{A5EF121F-F1D2-45E6-AA31-44BE97A64A42}"/>
                </a:ext>
              </a:extLst>
            </p:cNvPr>
            <p:cNvPicPr>
              <a:picLocks noChangeAspect="1"/>
            </p:cNvPicPr>
            <p:nvPr/>
          </p:nvPicPr>
          <p:blipFill rotWithShape="1">
            <a:blip r:embed="rId11"/>
            <a:srcRect l="46184" t="53806" r="35921" b="42674"/>
            <a:stretch/>
          </p:blipFill>
          <p:spPr>
            <a:xfrm>
              <a:off x="10695280" y="6419369"/>
              <a:ext cx="1317693" cy="145789"/>
            </a:xfrm>
            <a:prstGeom prst="rect">
              <a:avLst/>
            </a:prstGeom>
          </p:spPr>
        </p:pic>
        <p:pic>
          <p:nvPicPr>
            <p:cNvPr id="46" name="Picture 45">
              <a:extLst>
                <a:ext uri="{FF2B5EF4-FFF2-40B4-BE49-F238E27FC236}">
                  <a16:creationId xmlns:a16="http://schemas.microsoft.com/office/drawing/2014/main" id="{00757ED7-B2DA-4744-BDEE-5607A6FA0E22}"/>
                </a:ext>
              </a:extLst>
            </p:cNvPr>
            <p:cNvPicPr>
              <a:picLocks noChangeAspect="1"/>
            </p:cNvPicPr>
            <p:nvPr/>
          </p:nvPicPr>
          <p:blipFill rotWithShape="1">
            <a:blip r:embed="rId12"/>
            <a:srcRect l="46169" t="50000" r="42734" b="45974"/>
            <a:stretch/>
          </p:blipFill>
          <p:spPr>
            <a:xfrm>
              <a:off x="10695280" y="6214570"/>
              <a:ext cx="842202" cy="171874"/>
            </a:xfrm>
            <a:prstGeom prst="rect">
              <a:avLst/>
            </a:prstGeom>
          </p:spPr>
        </p:pic>
        <p:pic>
          <p:nvPicPr>
            <p:cNvPr id="47" name="Picture 46">
              <a:extLst>
                <a:ext uri="{FF2B5EF4-FFF2-40B4-BE49-F238E27FC236}">
                  <a16:creationId xmlns:a16="http://schemas.microsoft.com/office/drawing/2014/main" id="{70631564-EBDF-4A16-B563-9FA44457D9DE}"/>
                </a:ext>
              </a:extLst>
            </p:cNvPr>
            <p:cNvPicPr>
              <a:picLocks noChangeAspect="1"/>
            </p:cNvPicPr>
            <p:nvPr/>
          </p:nvPicPr>
          <p:blipFill rotWithShape="1">
            <a:blip r:embed="rId13"/>
            <a:srcRect l="46682" t="47179" r="42734" b="50000"/>
            <a:stretch/>
          </p:blipFill>
          <p:spPr>
            <a:xfrm>
              <a:off x="10728099" y="6049036"/>
              <a:ext cx="794869" cy="119160"/>
            </a:xfrm>
            <a:prstGeom prst="rect">
              <a:avLst/>
            </a:prstGeom>
          </p:spPr>
        </p:pic>
      </p:grpSp>
      <p:sp>
        <p:nvSpPr>
          <p:cNvPr id="30" name="TextBox 29">
            <a:extLst>
              <a:ext uri="{FF2B5EF4-FFF2-40B4-BE49-F238E27FC236}">
                <a16:creationId xmlns:a16="http://schemas.microsoft.com/office/drawing/2014/main" id="{B2B4FEE3-6470-4FC1-B2D9-D8C65F490719}"/>
              </a:ext>
            </a:extLst>
          </p:cNvPr>
          <p:cNvSpPr txBox="1"/>
          <p:nvPr/>
        </p:nvSpPr>
        <p:spPr>
          <a:xfrm>
            <a:off x="7385263" y="0"/>
            <a:ext cx="2906950" cy="646331"/>
          </a:xfrm>
          <a:prstGeom prst="rect">
            <a:avLst/>
          </a:prstGeom>
          <a:noFill/>
        </p:spPr>
        <p:txBody>
          <a:bodyPr wrap="none" rtlCol="0">
            <a:spAutoFit/>
          </a:bodyPr>
          <a:lstStyle/>
          <a:p>
            <a:r>
              <a:rPr lang="en-US" b="1" dirty="0"/>
              <a:t>Foreground:</a:t>
            </a:r>
            <a:r>
              <a:rPr lang="en-US" dirty="0"/>
              <a:t> Cluster 4</a:t>
            </a:r>
          </a:p>
          <a:p>
            <a:r>
              <a:rPr lang="en-US" b="1" dirty="0"/>
              <a:t>Background:</a:t>
            </a:r>
            <a:r>
              <a:rPr lang="en-US" dirty="0"/>
              <a:t> All other CIMP+</a:t>
            </a:r>
          </a:p>
        </p:txBody>
      </p:sp>
      <p:graphicFrame>
        <p:nvGraphicFramePr>
          <p:cNvPr id="31" name="Table 30">
            <a:extLst>
              <a:ext uri="{FF2B5EF4-FFF2-40B4-BE49-F238E27FC236}">
                <a16:creationId xmlns:a16="http://schemas.microsoft.com/office/drawing/2014/main" id="{C62AF8D6-714A-488B-9C66-23C87CDEB493}"/>
              </a:ext>
            </a:extLst>
          </p:cNvPr>
          <p:cNvGraphicFramePr>
            <a:graphicFrameLocks noGrp="1"/>
          </p:cNvGraphicFramePr>
          <p:nvPr/>
        </p:nvGraphicFramePr>
        <p:xfrm>
          <a:off x="153721" y="3283710"/>
          <a:ext cx="4057927" cy="1193800"/>
        </p:xfrm>
        <a:graphic>
          <a:graphicData uri="http://schemas.openxmlformats.org/drawingml/2006/table">
            <a:tbl>
              <a:tblPr/>
              <a:tblGrid>
                <a:gridCol w="638166">
                  <a:extLst>
                    <a:ext uri="{9D8B030D-6E8A-4147-A177-3AD203B41FA5}">
                      <a16:colId xmlns:a16="http://schemas.microsoft.com/office/drawing/2014/main" val="1877764105"/>
                    </a:ext>
                  </a:extLst>
                </a:gridCol>
                <a:gridCol w="2654668">
                  <a:extLst>
                    <a:ext uri="{9D8B030D-6E8A-4147-A177-3AD203B41FA5}">
                      <a16:colId xmlns:a16="http://schemas.microsoft.com/office/drawing/2014/main" val="2145247533"/>
                    </a:ext>
                  </a:extLst>
                </a:gridCol>
                <a:gridCol w="765093">
                  <a:extLst>
                    <a:ext uri="{9D8B030D-6E8A-4147-A177-3AD203B41FA5}">
                      <a16:colId xmlns:a16="http://schemas.microsoft.com/office/drawing/2014/main" val="3735299072"/>
                    </a:ext>
                  </a:extLst>
                </a:gridCol>
              </a:tblGrid>
              <a:tr h="184150">
                <a:tc>
                  <a:txBody>
                    <a:bodyPr/>
                    <a:lstStyle/>
                    <a:p>
                      <a:pPr algn="l" fontAlgn="b"/>
                      <a:r>
                        <a:rPr lang="en-US" sz="1000" b="1" i="0" u="none" strike="noStrike" dirty="0">
                          <a:solidFill>
                            <a:srgbClr val="000000"/>
                          </a:solidFill>
                          <a:effectLst/>
                          <a:latin typeface="Calibri" panose="020F0502020204030204" pitchFamily="34" charset="0"/>
                        </a:rPr>
                        <a:t>Signature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significance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Drivers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0096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Altered activity of the error-prone</a:t>
                      </a:r>
                    </a:p>
                    <a:p>
                      <a:pPr algn="l" fontAlgn="b"/>
                      <a:r>
                        <a:rPr lang="en-US" sz="900" b="0" i="0" u="none" strike="noStrike" dirty="0">
                          <a:solidFill>
                            <a:srgbClr val="000000"/>
                          </a:solidFill>
                          <a:effectLst/>
                          <a:latin typeface="Calibri" panose="020F0502020204030204" pitchFamily="34" charset="0"/>
                        </a:rPr>
                        <a:t>polymerase POLE.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IDH1 (negative association)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61995"/>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T&gt;G transversions, found in cancers that have undergone somatic immunoglobulin gene hypermutation (IGHV-mutated) associated with AIDs.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042814"/>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Observed in a subset of stomach cancers.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4714794"/>
                  </a:ext>
                </a:extLst>
              </a:tr>
            </a:tbl>
          </a:graphicData>
        </a:graphic>
      </p:graphicFrame>
      <p:sp>
        <p:nvSpPr>
          <p:cNvPr id="32" name="TextBox 31">
            <a:extLst>
              <a:ext uri="{FF2B5EF4-FFF2-40B4-BE49-F238E27FC236}">
                <a16:creationId xmlns:a16="http://schemas.microsoft.com/office/drawing/2014/main" id="{583E9119-62B8-45C0-A64C-348F4876AA96}"/>
              </a:ext>
            </a:extLst>
          </p:cNvPr>
          <p:cNvSpPr txBox="1"/>
          <p:nvPr/>
        </p:nvSpPr>
        <p:spPr>
          <a:xfrm>
            <a:off x="153721" y="2971800"/>
            <a:ext cx="1979324" cy="338554"/>
          </a:xfrm>
          <a:prstGeom prst="rect">
            <a:avLst/>
          </a:prstGeom>
          <a:noFill/>
        </p:spPr>
        <p:txBody>
          <a:bodyPr wrap="none" rtlCol="0">
            <a:spAutoFit/>
          </a:bodyPr>
          <a:lstStyle/>
          <a:p>
            <a:r>
              <a:rPr lang="en-US" sz="1600" dirty="0"/>
              <a:t>Associated signatures</a:t>
            </a:r>
          </a:p>
        </p:txBody>
      </p:sp>
    </p:spTree>
    <p:extLst>
      <p:ext uri="{BB962C8B-B14F-4D97-AF65-F5344CB8AC3E}">
        <p14:creationId xmlns:p14="http://schemas.microsoft.com/office/powerpoint/2010/main" val="3268951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9DD91EF-6440-4209-BC35-09D0EA6F699B}"/>
              </a:ext>
            </a:extLst>
          </p:cNvPr>
          <p:cNvSpPr/>
          <p:nvPr/>
        </p:nvSpPr>
        <p:spPr>
          <a:xfrm>
            <a:off x="9744821" y="670874"/>
            <a:ext cx="2557378" cy="707886"/>
          </a:xfrm>
          <a:prstGeom prst="rect">
            <a:avLst/>
          </a:prstGeom>
        </p:spPr>
        <p:txBody>
          <a:bodyPr wrap="square">
            <a:spAutoFit/>
          </a:bodyPr>
          <a:lstStyle/>
          <a:p>
            <a:r>
              <a:rPr lang="en-US" sz="1000" b="1" dirty="0"/>
              <a:t>Clust1 and Clust2 have p-value of 0.0004</a:t>
            </a:r>
          </a:p>
          <a:p>
            <a:r>
              <a:rPr lang="en-US" sz="1000" b="1" dirty="0"/>
              <a:t>Clust1 and Clust3 have p-value of 0.0027</a:t>
            </a:r>
          </a:p>
          <a:p>
            <a:r>
              <a:rPr lang="en-US" sz="1000" b="1" dirty="0"/>
              <a:t>Clust1 and Clust4 have p-value of 0.0006</a:t>
            </a:r>
          </a:p>
          <a:p>
            <a:r>
              <a:rPr lang="en-US" sz="1000" b="1" dirty="0">
                <a:highlight>
                  <a:srgbClr val="FFFF00"/>
                </a:highlight>
              </a:rPr>
              <a:t>Clust1 and CIMP- have  p-value of 4.0e-07</a:t>
            </a:r>
          </a:p>
        </p:txBody>
      </p:sp>
      <p:pic>
        <p:nvPicPr>
          <p:cNvPr id="5130" name="Picture 10">
            <a:extLst>
              <a:ext uri="{FF2B5EF4-FFF2-40B4-BE49-F238E27FC236}">
                <a16:creationId xmlns:a16="http://schemas.microsoft.com/office/drawing/2014/main" id="{DA36EE70-CA43-42E8-8581-CED3ECC01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167" y="5072153"/>
            <a:ext cx="2713460" cy="179537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B3CCBDA-FA70-40C3-AAAF-73EA6100D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443" y="2774682"/>
            <a:ext cx="3522562" cy="23307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8F2A54D-7572-44FF-B197-C7405BFA9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1954" y="2773013"/>
            <a:ext cx="3522562" cy="23307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1A2A24E-CF9B-4307-BE89-D03DACA84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6446" y="515605"/>
            <a:ext cx="3522559" cy="233071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74490BE-F045-43BB-BC7B-2046DB5F66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243" y="515605"/>
            <a:ext cx="3522560" cy="23307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2B6985-F95B-42DA-8AAF-8C4F14046907}"/>
              </a:ext>
            </a:extLst>
          </p:cNvPr>
          <p:cNvSpPr>
            <a:spLocks noGrp="1"/>
          </p:cNvSpPr>
          <p:nvPr>
            <p:ph type="title"/>
          </p:nvPr>
        </p:nvSpPr>
        <p:spPr>
          <a:xfrm>
            <a:off x="838200" y="127736"/>
            <a:ext cx="10515600" cy="399064"/>
          </a:xfrm>
        </p:spPr>
        <p:txBody>
          <a:bodyPr>
            <a:noAutofit/>
          </a:bodyPr>
          <a:lstStyle/>
          <a:p>
            <a:r>
              <a:rPr lang="en-US" sz="3600" dirty="0"/>
              <a:t>FOXO Expression in CIMP+ Clusters vs. CIMP-</a:t>
            </a:r>
          </a:p>
        </p:txBody>
      </p:sp>
      <p:sp>
        <p:nvSpPr>
          <p:cNvPr id="3" name="Content Placeholder 2">
            <a:extLst>
              <a:ext uri="{FF2B5EF4-FFF2-40B4-BE49-F238E27FC236}">
                <a16:creationId xmlns:a16="http://schemas.microsoft.com/office/drawing/2014/main" id="{87A62FE0-D535-44D6-B030-C0CA9A2EE0C9}"/>
              </a:ext>
            </a:extLst>
          </p:cNvPr>
          <p:cNvSpPr>
            <a:spLocks noGrp="1"/>
          </p:cNvSpPr>
          <p:nvPr>
            <p:ph idx="1"/>
          </p:nvPr>
        </p:nvSpPr>
        <p:spPr>
          <a:xfrm>
            <a:off x="6529389" y="5293577"/>
            <a:ext cx="5548311" cy="1436688"/>
          </a:xfrm>
        </p:spPr>
        <p:txBody>
          <a:bodyPr>
            <a:normAutofit lnSpcReduction="10000"/>
          </a:bodyPr>
          <a:lstStyle/>
          <a:p>
            <a:pPr marL="0" indent="0">
              <a:buNone/>
            </a:pPr>
            <a:r>
              <a:rPr lang="en-US" sz="2400" dirty="0"/>
              <a:t>Cluster 1 has very low expression levels compared to the other groups of samples.</a:t>
            </a:r>
          </a:p>
          <a:p>
            <a:pPr marL="0" indent="0">
              <a:buNone/>
            </a:pPr>
            <a:r>
              <a:rPr lang="en-US" sz="2400" dirty="0"/>
              <a:t>Cluster 3 has significantly lower FOXO1 expression compared to CIMP-</a:t>
            </a:r>
          </a:p>
        </p:txBody>
      </p:sp>
      <p:cxnSp>
        <p:nvCxnSpPr>
          <p:cNvPr id="5" name="Straight Connector 4">
            <a:extLst>
              <a:ext uri="{FF2B5EF4-FFF2-40B4-BE49-F238E27FC236}">
                <a16:creationId xmlns:a16="http://schemas.microsoft.com/office/drawing/2014/main" id="{95DCA510-6BA2-4CD4-A387-057F4F18029F}"/>
              </a:ext>
            </a:extLst>
          </p:cNvPr>
          <p:cNvCxnSpPr/>
          <p:nvPr/>
        </p:nvCxnSpPr>
        <p:spPr>
          <a:xfrm>
            <a:off x="-9525" y="5114925"/>
            <a:ext cx="121920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6BB1A76-18EE-4091-841C-C107BC90A0C7}"/>
              </a:ext>
            </a:extLst>
          </p:cNvPr>
          <p:cNvSpPr/>
          <p:nvPr/>
        </p:nvSpPr>
        <p:spPr>
          <a:xfrm>
            <a:off x="0" y="695117"/>
            <a:ext cx="2601275" cy="707886"/>
          </a:xfrm>
          <a:prstGeom prst="rect">
            <a:avLst/>
          </a:prstGeom>
        </p:spPr>
        <p:txBody>
          <a:bodyPr wrap="square">
            <a:spAutoFit/>
          </a:bodyPr>
          <a:lstStyle/>
          <a:p>
            <a:r>
              <a:rPr lang="en-US" sz="1000" b="1" dirty="0"/>
              <a:t>Clust1 and Clust2 have p-value of 7.3185e-06</a:t>
            </a:r>
          </a:p>
          <a:p>
            <a:r>
              <a:rPr lang="en-US" sz="1000" b="1" dirty="0"/>
              <a:t>Clust1 and Clust3 have p-value of 0.0001</a:t>
            </a:r>
          </a:p>
          <a:p>
            <a:r>
              <a:rPr lang="en-US" sz="1000" b="1" dirty="0"/>
              <a:t>Clust1 and Clust4 have p-value of 0.0020</a:t>
            </a:r>
          </a:p>
          <a:p>
            <a:r>
              <a:rPr lang="en-US" sz="1000" b="1" dirty="0">
                <a:highlight>
                  <a:srgbClr val="FFFF00"/>
                </a:highlight>
              </a:rPr>
              <a:t>Clust1 and CIMP- have  p-value of 3.5e-08</a:t>
            </a:r>
          </a:p>
        </p:txBody>
      </p:sp>
      <p:sp>
        <p:nvSpPr>
          <p:cNvPr id="13" name="Rectangle 12">
            <a:extLst>
              <a:ext uri="{FF2B5EF4-FFF2-40B4-BE49-F238E27FC236}">
                <a16:creationId xmlns:a16="http://schemas.microsoft.com/office/drawing/2014/main" id="{8F8F3BA6-1261-4DB1-A8C3-6D06DF101150}"/>
              </a:ext>
            </a:extLst>
          </p:cNvPr>
          <p:cNvSpPr/>
          <p:nvPr/>
        </p:nvSpPr>
        <p:spPr>
          <a:xfrm>
            <a:off x="0" y="2993722"/>
            <a:ext cx="2382630" cy="400110"/>
          </a:xfrm>
          <a:prstGeom prst="rect">
            <a:avLst/>
          </a:prstGeom>
        </p:spPr>
        <p:txBody>
          <a:bodyPr wrap="square">
            <a:spAutoFit/>
          </a:bodyPr>
          <a:lstStyle/>
          <a:p>
            <a:r>
              <a:rPr lang="en-US" sz="1000" b="1" dirty="0">
                <a:highlight>
                  <a:srgbClr val="FFFF00"/>
                </a:highlight>
              </a:rPr>
              <a:t>Clust2 and CIMP- have p-value of 0.00016</a:t>
            </a:r>
          </a:p>
          <a:p>
            <a:r>
              <a:rPr lang="en-US" sz="1000" b="1" dirty="0">
                <a:highlight>
                  <a:srgbClr val="FFFF00"/>
                </a:highlight>
              </a:rPr>
              <a:t>Clust3 and CIMP- have p-value of 0.00366</a:t>
            </a:r>
          </a:p>
        </p:txBody>
      </p:sp>
      <p:sp>
        <p:nvSpPr>
          <p:cNvPr id="15" name="Rectangle 14">
            <a:extLst>
              <a:ext uri="{FF2B5EF4-FFF2-40B4-BE49-F238E27FC236}">
                <a16:creationId xmlns:a16="http://schemas.microsoft.com/office/drawing/2014/main" id="{9B9DABA8-BFF8-4357-883B-7A62D3F81DF2}"/>
              </a:ext>
            </a:extLst>
          </p:cNvPr>
          <p:cNvSpPr/>
          <p:nvPr/>
        </p:nvSpPr>
        <p:spPr>
          <a:xfrm>
            <a:off x="9791835" y="2998113"/>
            <a:ext cx="2463351" cy="861774"/>
          </a:xfrm>
          <a:prstGeom prst="rect">
            <a:avLst/>
          </a:prstGeom>
        </p:spPr>
        <p:txBody>
          <a:bodyPr wrap="square">
            <a:spAutoFit/>
          </a:bodyPr>
          <a:lstStyle/>
          <a:p>
            <a:r>
              <a:rPr lang="en-US" sz="1000" b="1" dirty="0"/>
              <a:t>Clust1 and Clust2 have p-value of 0.0253</a:t>
            </a:r>
          </a:p>
          <a:p>
            <a:r>
              <a:rPr lang="en-US" sz="1000" b="1" dirty="0"/>
              <a:t>Clust1 and Clust3 have p-value of 0.0023</a:t>
            </a:r>
          </a:p>
          <a:p>
            <a:r>
              <a:rPr lang="en-US" sz="1000" b="1" dirty="0"/>
              <a:t>Clust3 and Clust4 have p-value of 0.0371</a:t>
            </a:r>
          </a:p>
          <a:p>
            <a:r>
              <a:rPr lang="en-US" sz="1000" b="1" dirty="0">
                <a:highlight>
                  <a:srgbClr val="FFFF00"/>
                </a:highlight>
              </a:rPr>
              <a:t>Clust1 and CIMP- have p-value of 0.0007</a:t>
            </a:r>
          </a:p>
          <a:p>
            <a:r>
              <a:rPr lang="en-US" sz="1000" b="1" dirty="0">
                <a:highlight>
                  <a:srgbClr val="FFFF00"/>
                </a:highlight>
              </a:rPr>
              <a:t>Clust4 and CIMP- have p-value of 0.0338</a:t>
            </a:r>
          </a:p>
        </p:txBody>
      </p:sp>
      <p:sp>
        <p:nvSpPr>
          <p:cNvPr id="17" name="Rectangle 16">
            <a:extLst>
              <a:ext uri="{FF2B5EF4-FFF2-40B4-BE49-F238E27FC236}">
                <a16:creationId xmlns:a16="http://schemas.microsoft.com/office/drawing/2014/main" id="{D22C3509-A824-49D2-9EFC-72EB641CBC57}"/>
              </a:ext>
            </a:extLst>
          </p:cNvPr>
          <p:cNvSpPr/>
          <p:nvPr/>
        </p:nvSpPr>
        <p:spPr>
          <a:xfrm>
            <a:off x="390767" y="5256391"/>
            <a:ext cx="2482400" cy="707886"/>
          </a:xfrm>
          <a:prstGeom prst="rect">
            <a:avLst/>
          </a:prstGeom>
        </p:spPr>
        <p:txBody>
          <a:bodyPr wrap="square">
            <a:spAutoFit/>
          </a:bodyPr>
          <a:lstStyle/>
          <a:p>
            <a:r>
              <a:rPr lang="en-US" sz="1000" b="1" dirty="0"/>
              <a:t>Clust1 and Clust2 have p-value of 8.88e-05</a:t>
            </a:r>
          </a:p>
          <a:p>
            <a:r>
              <a:rPr lang="en-US" sz="1000" b="1" dirty="0"/>
              <a:t>Clust1 and Clust3 have p-value of 0.0005</a:t>
            </a:r>
          </a:p>
          <a:p>
            <a:r>
              <a:rPr lang="en-US" sz="1000" b="1" dirty="0"/>
              <a:t>Clust1 and Clust4 have p-value of 0.0490</a:t>
            </a:r>
          </a:p>
          <a:p>
            <a:r>
              <a:rPr lang="en-US" sz="1000" b="1" dirty="0">
                <a:highlight>
                  <a:srgbClr val="FFFF00"/>
                </a:highlight>
              </a:rPr>
              <a:t>Clust1 and CIMP- have p-value of 7.00e-09</a:t>
            </a:r>
          </a:p>
        </p:txBody>
      </p:sp>
      <p:sp>
        <p:nvSpPr>
          <p:cNvPr id="18" name="TextBox 17">
            <a:extLst>
              <a:ext uri="{FF2B5EF4-FFF2-40B4-BE49-F238E27FC236}">
                <a16:creationId xmlns:a16="http://schemas.microsoft.com/office/drawing/2014/main" id="{E2318172-AF50-472E-939B-CC1EADE3EAFF}"/>
              </a:ext>
            </a:extLst>
          </p:cNvPr>
          <p:cNvSpPr txBox="1"/>
          <p:nvPr/>
        </p:nvSpPr>
        <p:spPr>
          <a:xfrm>
            <a:off x="9716235" y="9433"/>
            <a:ext cx="2463351" cy="600164"/>
          </a:xfrm>
          <a:prstGeom prst="rect">
            <a:avLst/>
          </a:prstGeom>
          <a:noFill/>
        </p:spPr>
        <p:txBody>
          <a:bodyPr wrap="square" rtlCol="0">
            <a:spAutoFit/>
          </a:bodyPr>
          <a:lstStyle/>
          <a:p>
            <a:r>
              <a:rPr lang="en-US" sz="1100" dirty="0"/>
              <a:t>P-values calculated using a two-sided t-test for the means of two independent samples of scores</a:t>
            </a:r>
          </a:p>
        </p:txBody>
      </p:sp>
    </p:spTree>
    <p:extLst>
      <p:ext uri="{BB962C8B-B14F-4D97-AF65-F5344CB8AC3E}">
        <p14:creationId xmlns:p14="http://schemas.microsoft.com/office/powerpoint/2010/main" val="549488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a:extLst>
              <a:ext uri="{FF2B5EF4-FFF2-40B4-BE49-F238E27FC236}">
                <a16:creationId xmlns:a16="http://schemas.microsoft.com/office/drawing/2014/main" id="{94D00482-8816-4063-83F2-6C2D20FFA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167" y="5072153"/>
            <a:ext cx="2713460" cy="179537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3B6AECA-BEDC-4904-9598-9995394FB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244" y="2773013"/>
            <a:ext cx="3522561" cy="23307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A53A25F-684C-4106-9A08-1F0D6EFD7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445" y="2773015"/>
            <a:ext cx="3522560" cy="23307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2FD1919-45E6-457A-8F90-C68BB9D8C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6445" y="526800"/>
            <a:ext cx="3522560" cy="23307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FAD1C10-6895-4631-85EA-7505EA667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245" y="515605"/>
            <a:ext cx="3522560" cy="23307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2B6985-F95B-42DA-8AAF-8C4F14046907}"/>
              </a:ext>
            </a:extLst>
          </p:cNvPr>
          <p:cNvSpPr>
            <a:spLocks noGrp="1"/>
          </p:cNvSpPr>
          <p:nvPr>
            <p:ph type="title"/>
          </p:nvPr>
        </p:nvSpPr>
        <p:spPr>
          <a:xfrm>
            <a:off x="838200" y="127736"/>
            <a:ext cx="10515600" cy="399064"/>
          </a:xfrm>
        </p:spPr>
        <p:txBody>
          <a:bodyPr>
            <a:noAutofit/>
          </a:bodyPr>
          <a:lstStyle/>
          <a:p>
            <a:r>
              <a:rPr lang="en-US" sz="3600" dirty="0"/>
              <a:t>GADD45 Expression in CIMP+ Clusters vs. CIMP-</a:t>
            </a:r>
          </a:p>
        </p:txBody>
      </p:sp>
      <p:sp>
        <p:nvSpPr>
          <p:cNvPr id="3" name="Content Placeholder 2">
            <a:extLst>
              <a:ext uri="{FF2B5EF4-FFF2-40B4-BE49-F238E27FC236}">
                <a16:creationId xmlns:a16="http://schemas.microsoft.com/office/drawing/2014/main" id="{87A62FE0-D535-44D6-B030-C0CA9A2EE0C9}"/>
              </a:ext>
            </a:extLst>
          </p:cNvPr>
          <p:cNvSpPr>
            <a:spLocks noGrp="1"/>
          </p:cNvSpPr>
          <p:nvPr>
            <p:ph idx="1"/>
          </p:nvPr>
        </p:nvSpPr>
        <p:spPr>
          <a:xfrm>
            <a:off x="6529389" y="5293577"/>
            <a:ext cx="5548311" cy="1436688"/>
          </a:xfrm>
        </p:spPr>
        <p:txBody>
          <a:bodyPr>
            <a:normAutofit fontScale="92500"/>
          </a:bodyPr>
          <a:lstStyle/>
          <a:p>
            <a:pPr marL="0" indent="0">
              <a:buNone/>
            </a:pPr>
            <a:r>
              <a:rPr lang="en-US" sz="2400" dirty="0"/>
              <a:t>The expression of GADD45 doesn’t appear to differ significantly between CIMP+ clusters, however there are significant comparisons against CIMP- for each of them.</a:t>
            </a:r>
          </a:p>
        </p:txBody>
      </p:sp>
      <p:cxnSp>
        <p:nvCxnSpPr>
          <p:cNvPr id="5" name="Straight Connector 4">
            <a:extLst>
              <a:ext uri="{FF2B5EF4-FFF2-40B4-BE49-F238E27FC236}">
                <a16:creationId xmlns:a16="http://schemas.microsoft.com/office/drawing/2014/main" id="{95DCA510-6BA2-4CD4-A387-057F4F18029F}"/>
              </a:ext>
            </a:extLst>
          </p:cNvPr>
          <p:cNvCxnSpPr/>
          <p:nvPr/>
        </p:nvCxnSpPr>
        <p:spPr>
          <a:xfrm>
            <a:off x="-9525" y="5114925"/>
            <a:ext cx="12192000"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55DE3F7-F5D2-4AE9-98B6-33BC34153244}"/>
              </a:ext>
            </a:extLst>
          </p:cNvPr>
          <p:cNvSpPr/>
          <p:nvPr/>
        </p:nvSpPr>
        <p:spPr>
          <a:xfrm>
            <a:off x="9791835" y="2998113"/>
            <a:ext cx="2557378" cy="553998"/>
          </a:xfrm>
          <a:prstGeom prst="rect">
            <a:avLst/>
          </a:prstGeom>
        </p:spPr>
        <p:txBody>
          <a:bodyPr wrap="square">
            <a:spAutoFit/>
          </a:bodyPr>
          <a:lstStyle/>
          <a:p>
            <a:r>
              <a:rPr lang="en-US" sz="1000" b="1" dirty="0"/>
              <a:t>Clust1 and Clust2 have p-value of 0.0401310</a:t>
            </a:r>
          </a:p>
          <a:p>
            <a:r>
              <a:rPr lang="en-US" sz="1000" b="1" dirty="0">
                <a:highlight>
                  <a:srgbClr val="FFFF00"/>
                </a:highlight>
              </a:rPr>
              <a:t>Clust2 and CIMP- have p-value of 0.0048975</a:t>
            </a:r>
          </a:p>
          <a:p>
            <a:r>
              <a:rPr lang="en-US" sz="1000" b="1" dirty="0">
                <a:highlight>
                  <a:srgbClr val="FFFF00"/>
                </a:highlight>
              </a:rPr>
              <a:t>Clust3 and CIMP- have p-value of 0.0456787</a:t>
            </a:r>
          </a:p>
        </p:txBody>
      </p:sp>
      <p:sp>
        <p:nvSpPr>
          <p:cNvPr id="27" name="Rectangle 26">
            <a:extLst>
              <a:ext uri="{FF2B5EF4-FFF2-40B4-BE49-F238E27FC236}">
                <a16:creationId xmlns:a16="http://schemas.microsoft.com/office/drawing/2014/main" id="{502BBCCF-670F-4DE3-B1FD-5CF2733E9C7A}"/>
              </a:ext>
            </a:extLst>
          </p:cNvPr>
          <p:cNvSpPr/>
          <p:nvPr/>
        </p:nvSpPr>
        <p:spPr>
          <a:xfrm>
            <a:off x="390767" y="5256391"/>
            <a:ext cx="2482400" cy="553998"/>
          </a:xfrm>
          <a:prstGeom prst="rect">
            <a:avLst/>
          </a:prstGeom>
        </p:spPr>
        <p:txBody>
          <a:bodyPr wrap="square">
            <a:spAutoFit/>
          </a:bodyPr>
          <a:lstStyle/>
          <a:p>
            <a:r>
              <a:rPr lang="en-US" sz="1000" b="1" dirty="0"/>
              <a:t>Clust1 and Clust2 have p-value of 0.0401</a:t>
            </a:r>
          </a:p>
          <a:p>
            <a:r>
              <a:rPr lang="en-US" sz="1000" b="1" dirty="0">
                <a:highlight>
                  <a:srgbClr val="FFFF00"/>
                </a:highlight>
              </a:rPr>
              <a:t>Clust2 and CIMP- have p-value of 0.0049</a:t>
            </a:r>
          </a:p>
          <a:p>
            <a:r>
              <a:rPr lang="en-US" sz="1000" b="1" dirty="0">
                <a:highlight>
                  <a:srgbClr val="FFFF00"/>
                </a:highlight>
              </a:rPr>
              <a:t>Clust3 and CIMP- have p-value of 0.0457</a:t>
            </a:r>
          </a:p>
        </p:txBody>
      </p:sp>
      <p:sp>
        <p:nvSpPr>
          <p:cNvPr id="28" name="TextBox 27">
            <a:extLst>
              <a:ext uri="{FF2B5EF4-FFF2-40B4-BE49-F238E27FC236}">
                <a16:creationId xmlns:a16="http://schemas.microsoft.com/office/drawing/2014/main" id="{864DC5C8-8955-4783-8883-1E8887F758D7}"/>
              </a:ext>
            </a:extLst>
          </p:cNvPr>
          <p:cNvSpPr txBox="1"/>
          <p:nvPr/>
        </p:nvSpPr>
        <p:spPr>
          <a:xfrm>
            <a:off x="9716235" y="9433"/>
            <a:ext cx="2463351" cy="600164"/>
          </a:xfrm>
          <a:prstGeom prst="rect">
            <a:avLst/>
          </a:prstGeom>
          <a:noFill/>
        </p:spPr>
        <p:txBody>
          <a:bodyPr wrap="square" rtlCol="0">
            <a:spAutoFit/>
          </a:bodyPr>
          <a:lstStyle/>
          <a:p>
            <a:r>
              <a:rPr lang="en-US" sz="1100" dirty="0"/>
              <a:t>P-values calculated using a two-sided t-test for the means of two independent samples of scores</a:t>
            </a:r>
          </a:p>
        </p:txBody>
      </p:sp>
      <p:sp>
        <p:nvSpPr>
          <p:cNvPr id="32" name="Rectangle 31">
            <a:extLst>
              <a:ext uri="{FF2B5EF4-FFF2-40B4-BE49-F238E27FC236}">
                <a16:creationId xmlns:a16="http://schemas.microsoft.com/office/drawing/2014/main" id="{D2655779-2A56-4A42-A35C-3C7B7D32C871}"/>
              </a:ext>
            </a:extLst>
          </p:cNvPr>
          <p:cNvSpPr/>
          <p:nvPr/>
        </p:nvSpPr>
        <p:spPr>
          <a:xfrm>
            <a:off x="0" y="695117"/>
            <a:ext cx="2601275" cy="246221"/>
          </a:xfrm>
          <a:prstGeom prst="rect">
            <a:avLst/>
          </a:prstGeom>
        </p:spPr>
        <p:txBody>
          <a:bodyPr wrap="square">
            <a:spAutoFit/>
          </a:bodyPr>
          <a:lstStyle/>
          <a:p>
            <a:r>
              <a:rPr lang="en-US" sz="1000" b="1" dirty="0">
                <a:highlight>
                  <a:srgbClr val="FFFF00"/>
                </a:highlight>
              </a:rPr>
              <a:t>Clust1 and CIMP- have p-value of 0.0219263</a:t>
            </a:r>
          </a:p>
        </p:txBody>
      </p:sp>
      <p:sp>
        <p:nvSpPr>
          <p:cNvPr id="33" name="Rectangle 32">
            <a:extLst>
              <a:ext uri="{FF2B5EF4-FFF2-40B4-BE49-F238E27FC236}">
                <a16:creationId xmlns:a16="http://schemas.microsoft.com/office/drawing/2014/main" id="{C59E9919-9F05-432D-B2F7-F4D464A8E04E}"/>
              </a:ext>
            </a:extLst>
          </p:cNvPr>
          <p:cNvSpPr/>
          <p:nvPr/>
        </p:nvSpPr>
        <p:spPr>
          <a:xfrm>
            <a:off x="9753755" y="697215"/>
            <a:ext cx="2557378" cy="246221"/>
          </a:xfrm>
          <a:prstGeom prst="rect">
            <a:avLst/>
          </a:prstGeom>
        </p:spPr>
        <p:txBody>
          <a:bodyPr wrap="square">
            <a:spAutoFit/>
          </a:bodyPr>
          <a:lstStyle/>
          <a:p>
            <a:r>
              <a:rPr lang="en-US" sz="1000" b="1" dirty="0">
                <a:highlight>
                  <a:srgbClr val="FFFF00"/>
                </a:highlight>
              </a:rPr>
              <a:t>Clust1 and CIMP- have p-value of 0.0059838</a:t>
            </a:r>
          </a:p>
        </p:txBody>
      </p:sp>
    </p:spTree>
    <p:extLst>
      <p:ext uri="{BB962C8B-B14F-4D97-AF65-F5344CB8AC3E}">
        <p14:creationId xmlns:p14="http://schemas.microsoft.com/office/powerpoint/2010/main" val="926939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C25B-D613-4D0B-AE85-DDAEAD04DD3B}"/>
              </a:ext>
            </a:extLst>
          </p:cNvPr>
          <p:cNvSpPr>
            <a:spLocks noGrp="1"/>
          </p:cNvSpPr>
          <p:nvPr>
            <p:ph type="title"/>
          </p:nvPr>
        </p:nvSpPr>
        <p:spPr>
          <a:xfrm>
            <a:off x="838200" y="365126"/>
            <a:ext cx="10515600" cy="749300"/>
          </a:xfrm>
        </p:spPr>
        <p:txBody>
          <a:bodyPr/>
          <a:lstStyle/>
          <a:p>
            <a:r>
              <a:rPr lang="en-US" dirty="0"/>
              <a:t>Our Hypothesis</a:t>
            </a:r>
          </a:p>
        </p:txBody>
      </p:sp>
      <p:sp>
        <p:nvSpPr>
          <p:cNvPr id="3" name="Content Placeholder 2">
            <a:extLst>
              <a:ext uri="{FF2B5EF4-FFF2-40B4-BE49-F238E27FC236}">
                <a16:creationId xmlns:a16="http://schemas.microsoft.com/office/drawing/2014/main" id="{8AA9C4CD-7962-4E22-BBE5-70C98CD6DA9B}"/>
              </a:ext>
            </a:extLst>
          </p:cNvPr>
          <p:cNvSpPr>
            <a:spLocks noGrp="1"/>
          </p:cNvSpPr>
          <p:nvPr>
            <p:ph idx="1"/>
          </p:nvPr>
        </p:nvSpPr>
        <p:spPr>
          <a:xfrm>
            <a:off x="838200" y="1200150"/>
            <a:ext cx="10515600" cy="4976813"/>
          </a:xfrm>
        </p:spPr>
        <p:txBody>
          <a:bodyPr/>
          <a:lstStyle/>
          <a:p>
            <a:pPr marL="0" indent="0">
              <a:buNone/>
            </a:pPr>
            <a:r>
              <a:rPr lang="en-US" dirty="0"/>
              <a:t>Currently, there is a consensus in the literature that BRAF mutations cause CIMP in colorectal cancer. However, </a:t>
            </a:r>
            <a:r>
              <a:rPr lang="en-US" b="1" dirty="0"/>
              <a:t>our lab has noticed that some colon cancer samples are BRAF- but CIMP+. </a:t>
            </a:r>
            <a:r>
              <a:rPr lang="en-US" dirty="0"/>
              <a:t>Thus, we hypothesized that alternative mechanisms responsible for CIMP must exist in colon cancer, alongside BRAF mutation. To test this hypothesis, </a:t>
            </a:r>
            <a:r>
              <a:rPr lang="en-US" b="1" dirty="0"/>
              <a:t>we investigated the molecular features of both BRAF+ and BRAF- </a:t>
            </a:r>
            <a:r>
              <a:rPr lang="en-US" dirty="0"/>
              <a:t>colon cancer samples, including point mutations, differential gene expression, and pathway enrichment</a:t>
            </a:r>
            <a:r>
              <a:rPr lang="en-US" b="1" dirty="0"/>
              <a:t>, in search of putative mechanisms other than BRAF mutation that are implicated in aberrant methylation. </a:t>
            </a:r>
          </a:p>
        </p:txBody>
      </p:sp>
    </p:spTree>
    <p:extLst>
      <p:ext uri="{BB962C8B-B14F-4D97-AF65-F5344CB8AC3E}">
        <p14:creationId xmlns:p14="http://schemas.microsoft.com/office/powerpoint/2010/main" val="756636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E709977-450D-4EA9-B1D6-271560E90B35}"/>
              </a:ext>
            </a:extLst>
          </p:cNvPr>
          <p:cNvSpPr txBox="1">
            <a:spLocks/>
          </p:cNvSpPr>
          <p:nvPr/>
        </p:nvSpPr>
        <p:spPr>
          <a:xfrm>
            <a:off x="838200" y="1552576"/>
            <a:ext cx="10515600" cy="5133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We produced a set of 105 features related to CIMP+, and then we utilized several different ranking metrics to determine features which are strong at differentiating between CIMP+ and non-CIMP+. Mutations in BRAF, C5orf24, ATP5EP2, ZBTB20 and XYLT2 mutations appear in the confluence of these methods.</a:t>
            </a:r>
          </a:p>
          <a:p>
            <a:r>
              <a:rPr lang="en-US" sz="2400" dirty="0"/>
              <a:t>A mutual exclusivity between KRAS and BRAF mutation occurrence can be seen across CIMP+ samples, as well as a higher density of mutations in samples with BRAF in contrast to samples with KRAS.</a:t>
            </a:r>
          </a:p>
        </p:txBody>
      </p:sp>
      <p:sp>
        <p:nvSpPr>
          <p:cNvPr id="4" name="Title 1">
            <a:extLst>
              <a:ext uri="{FF2B5EF4-FFF2-40B4-BE49-F238E27FC236}">
                <a16:creationId xmlns:a16="http://schemas.microsoft.com/office/drawing/2014/main" id="{54650E61-7C40-42E7-A9C0-B87A0DDE5F2E}"/>
              </a:ext>
            </a:extLst>
          </p:cNvPr>
          <p:cNvSpPr txBox="1">
            <a:spLocks/>
          </p:cNvSpPr>
          <p:nvPr/>
        </p:nvSpPr>
        <p:spPr>
          <a:xfrm>
            <a:off x="838200" y="2222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investigated the molecular features of both BRAF+ and BRAF- </a:t>
            </a:r>
          </a:p>
        </p:txBody>
      </p:sp>
    </p:spTree>
    <p:extLst>
      <p:ext uri="{BB962C8B-B14F-4D97-AF65-F5344CB8AC3E}">
        <p14:creationId xmlns:p14="http://schemas.microsoft.com/office/powerpoint/2010/main" val="1256471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01AAD9-6E00-49D3-9058-3C591101D70C}"/>
              </a:ext>
            </a:extLst>
          </p:cNvPr>
          <p:cNvSpPr txBox="1"/>
          <p:nvPr/>
        </p:nvSpPr>
        <p:spPr>
          <a:xfrm>
            <a:off x="464225" y="743993"/>
            <a:ext cx="10535868" cy="830997"/>
          </a:xfrm>
          <a:prstGeom prst="rect">
            <a:avLst/>
          </a:prstGeom>
          <a:noFill/>
        </p:spPr>
        <p:txBody>
          <a:bodyPr wrap="square" rtlCol="0">
            <a:spAutoFit/>
          </a:bodyPr>
          <a:lstStyle/>
          <a:p>
            <a:r>
              <a:rPr lang="en-US" sz="1200" b="1" u="sng" dirty="0"/>
              <a:t>Union of feature selection methods</a:t>
            </a:r>
          </a:p>
          <a:p>
            <a:r>
              <a:rPr lang="en-US" sz="1200" b="1" dirty="0"/>
              <a:t>Features were determined by the combination of three methods: selecting features with 9 or more CIMP+ occurrence, Fisher’s Exact </a:t>
            </a:r>
            <a:r>
              <a:rPr lang="en-US" sz="1200" b="1" dirty="0" err="1"/>
              <a:t>pval</a:t>
            </a:r>
            <a:r>
              <a:rPr lang="en-US" sz="1200" b="1" dirty="0"/>
              <a:t> of &lt; .05, and non-CIMP+ occurrence &lt;= 8 with two KRAS mutations as an exception due to their relation to </a:t>
            </a:r>
            <a:r>
              <a:rPr lang="en-US" sz="1200" b="1" dirty="0" err="1"/>
              <a:t>CIMPi</a:t>
            </a:r>
            <a:r>
              <a:rPr lang="en-US" sz="1200" b="1" dirty="0"/>
              <a:t>; the union of top 10 features of Info Gain, CART, Fisher’s Exact p-value and Chi Squared p-value; and finally features which were selected by a number of different classification methods.</a:t>
            </a:r>
          </a:p>
        </p:txBody>
      </p:sp>
      <p:sp>
        <p:nvSpPr>
          <p:cNvPr id="7" name="Title 1">
            <a:extLst>
              <a:ext uri="{FF2B5EF4-FFF2-40B4-BE49-F238E27FC236}">
                <a16:creationId xmlns:a16="http://schemas.microsoft.com/office/drawing/2014/main" id="{A7AD3466-B060-4746-91C6-3925D2CF8B14}"/>
              </a:ext>
            </a:extLst>
          </p:cNvPr>
          <p:cNvSpPr>
            <a:spLocks noGrp="1"/>
          </p:cNvSpPr>
          <p:nvPr>
            <p:ph type="title"/>
          </p:nvPr>
        </p:nvSpPr>
        <p:spPr>
          <a:xfrm>
            <a:off x="132080" y="0"/>
            <a:ext cx="12141200" cy="972583"/>
          </a:xfrm>
        </p:spPr>
        <p:txBody>
          <a:bodyPr>
            <a:normAutofit/>
          </a:bodyPr>
          <a:lstStyle/>
          <a:p>
            <a:r>
              <a:rPr lang="en-US" sz="3600" dirty="0"/>
              <a:t>Union of feature selection methods</a:t>
            </a:r>
          </a:p>
        </p:txBody>
      </p:sp>
      <p:graphicFrame>
        <p:nvGraphicFramePr>
          <p:cNvPr id="9" name="Table 8">
            <a:extLst>
              <a:ext uri="{FF2B5EF4-FFF2-40B4-BE49-F238E27FC236}">
                <a16:creationId xmlns:a16="http://schemas.microsoft.com/office/drawing/2014/main" id="{26C1EE86-A91F-4DCC-80A9-1533173D9F3B}"/>
              </a:ext>
            </a:extLst>
          </p:cNvPr>
          <p:cNvGraphicFramePr>
            <a:graphicFrameLocks noGrp="1"/>
          </p:cNvGraphicFramePr>
          <p:nvPr/>
        </p:nvGraphicFramePr>
        <p:xfrm>
          <a:off x="1296410" y="1682712"/>
          <a:ext cx="7846472" cy="4770674"/>
        </p:xfrm>
        <a:graphic>
          <a:graphicData uri="http://schemas.openxmlformats.org/drawingml/2006/table">
            <a:tbl>
              <a:tblPr/>
              <a:tblGrid>
                <a:gridCol w="4371752">
                  <a:extLst>
                    <a:ext uri="{9D8B030D-6E8A-4147-A177-3AD203B41FA5}">
                      <a16:colId xmlns:a16="http://schemas.microsoft.com/office/drawing/2014/main" val="1389489773"/>
                    </a:ext>
                  </a:extLst>
                </a:gridCol>
                <a:gridCol w="223520">
                  <a:extLst>
                    <a:ext uri="{9D8B030D-6E8A-4147-A177-3AD203B41FA5}">
                      <a16:colId xmlns:a16="http://schemas.microsoft.com/office/drawing/2014/main" val="179193465"/>
                    </a:ext>
                  </a:extLst>
                </a:gridCol>
                <a:gridCol w="284480">
                  <a:extLst>
                    <a:ext uri="{9D8B030D-6E8A-4147-A177-3AD203B41FA5}">
                      <a16:colId xmlns:a16="http://schemas.microsoft.com/office/drawing/2014/main" val="2535343909"/>
                    </a:ext>
                  </a:extLst>
                </a:gridCol>
                <a:gridCol w="284480">
                  <a:extLst>
                    <a:ext uri="{9D8B030D-6E8A-4147-A177-3AD203B41FA5}">
                      <a16:colId xmlns:a16="http://schemas.microsoft.com/office/drawing/2014/main" val="816229408"/>
                    </a:ext>
                  </a:extLst>
                </a:gridCol>
                <a:gridCol w="274320">
                  <a:extLst>
                    <a:ext uri="{9D8B030D-6E8A-4147-A177-3AD203B41FA5}">
                      <a16:colId xmlns:a16="http://schemas.microsoft.com/office/drawing/2014/main" val="1087804668"/>
                    </a:ext>
                  </a:extLst>
                </a:gridCol>
                <a:gridCol w="528320">
                  <a:extLst>
                    <a:ext uri="{9D8B030D-6E8A-4147-A177-3AD203B41FA5}">
                      <a16:colId xmlns:a16="http://schemas.microsoft.com/office/drawing/2014/main" val="4024240448"/>
                    </a:ext>
                  </a:extLst>
                </a:gridCol>
                <a:gridCol w="487680">
                  <a:extLst>
                    <a:ext uri="{9D8B030D-6E8A-4147-A177-3AD203B41FA5}">
                      <a16:colId xmlns:a16="http://schemas.microsoft.com/office/drawing/2014/main" val="3305724980"/>
                    </a:ext>
                  </a:extLst>
                </a:gridCol>
                <a:gridCol w="731520">
                  <a:extLst>
                    <a:ext uri="{9D8B030D-6E8A-4147-A177-3AD203B41FA5}">
                      <a16:colId xmlns:a16="http://schemas.microsoft.com/office/drawing/2014/main" val="924283741"/>
                    </a:ext>
                  </a:extLst>
                </a:gridCol>
                <a:gridCol w="660400">
                  <a:extLst>
                    <a:ext uri="{9D8B030D-6E8A-4147-A177-3AD203B41FA5}">
                      <a16:colId xmlns:a16="http://schemas.microsoft.com/office/drawing/2014/main" val="1815158524"/>
                    </a:ext>
                  </a:extLst>
                </a:gridCol>
              </a:tblGrid>
              <a:tr h="76348">
                <a:tc>
                  <a:txBody>
                    <a:bodyPr/>
                    <a:lstStyle/>
                    <a:p>
                      <a:pPr algn="l" fontAlgn="b"/>
                      <a:r>
                        <a:rPr lang="en-US" sz="800" b="1" i="0" u="none" strike="noStrike" dirty="0">
                          <a:solidFill>
                            <a:srgbClr val="000000"/>
                          </a:solidFill>
                          <a:effectLst/>
                          <a:latin typeface="Calibri" panose="020F0502020204030204" pitchFamily="34" charset="0"/>
                        </a:rPr>
                        <a:t>Feature</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1" i="0" u="none" strike="noStrike" dirty="0">
                          <a:solidFill>
                            <a:srgbClr val="000000"/>
                          </a:solidFill>
                          <a:effectLst/>
                          <a:latin typeface="Calibri" panose="020F0502020204030204" pitchFamily="34" charset="0"/>
                        </a:rPr>
                        <a:t>TP</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Calibri" panose="020F0502020204030204" pitchFamily="34" charset="0"/>
                        </a:rPr>
                        <a:t>FP</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Calibri" panose="020F0502020204030204" pitchFamily="34" charset="0"/>
                        </a:rPr>
                        <a:t>TN</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Calibri" panose="020F0502020204030204" pitchFamily="34" charset="0"/>
                        </a:rPr>
                        <a:t>FN</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Calibri" panose="020F0502020204030204" pitchFamily="34" charset="0"/>
                        </a:rPr>
                        <a:t>Info Gain</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Calibri" panose="020F0502020204030204" pitchFamily="34" charset="0"/>
                        </a:rPr>
                        <a:t>CART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1" i="0" u="none" strike="noStrike">
                          <a:solidFill>
                            <a:srgbClr val="000000"/>
                          </a:solidFill>
                          <a:effectLst/>
                          <a:latin typeface="Calibri" panose="020F0502020204030204" pitchFamily="34" charset="0"/>
                        </a:rPr>
                        <a:t>Fisher's Exact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1" i="0" u="none" strike="noStrike" dirty="0">
                          <a:solidFill>
                            <a:srgbClr val="000000"/>
                          </a:solidFill>
                          <a:effectLst/>
                          <a:latin typeface="Calibri" panose="020F0502020204030204" pitchFamily="34" charset="0"/>
                        </a:rPr>
                        <a:t>Chi Squared</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202308"/>
                  </a:ext>
                </a:extLst>
              </a:tr>
              <a:tr h="131015">
                <a:tc>
                  <a:txBody>
                    <a:bodyPr/>
                    <a:lstStyle/>
                    <a:p>
                      <a:pPr algn="l" fontAlgn="b"/>
                      <a:r>
                        <a:rPr lang="fr-FR" sz="700" b="0" i="0" u="none" strike="noStrike" dirty="0">
                          <a:solidFill>
                            <a:srgbClr val="000000"/>
                          </a:solidFill>
                          <a:effectLst/>
                          <a:latin typeface="Calibri" panose="020F0502020204030204" pitchFamily="34" charset="0"/>
                        </a:rPr>
                        <a:t>BRAF_GRCh38_7:140753336-140753336_Missense-Mutation_SNP_A-A-T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0.081569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0.196605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2.80E-10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9.26E-11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386746"/>
                  </a:ext>
                </a:extLst>
              </a:tr>
              <a:tr h="71671">
                <a:tc>
                  <a:txBody>
                    <a:bodyPr/>
                    <a:lstStyle/>
                    <a:p>
                      <a:pPr algn="l" fontAlgn="b"/>
                      <a:r>
                        <a:rPr lang="en-US" sz="700" b="0" i="0" u="none" strike="noStrike" dirty="0">
                          <a:solidFill>
                            <a:srgbClr val="000000"/>
                          </a:solidFill>
                          <a:effectLst/>
                          <a:latin typeface="Calibri" panose="020F0502020204030204" pitchFamily="34" charset="0"/>
                        </a:rPr>
                        <a:t>XYLT2_GRCh38_17:50356606-50356606_Frame-Shift-Del_DEL_C-C--</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0.052213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0.108951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6.99E-07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5.18E-07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2024560"/>
                  </a:ext>
                </a:extLst>
              </a:tr>
              <a:tr h="131015">
                <a:tc>
                  <a:txBody>
                    <a:bodyPr/>
                    <a:lstStyle/>
                    <a:p>
                      <a:pPr algn="l" fontAlgn="b"/>
                      <a:r>
                        <a:rPr lang="en-US" sz="700" b="0" i="0" u="none" strike="noStrike" dirty="0">
                          <a:solidFill>
                            <a:srgbClr val="000000"/>
                          </a:solidFill>
                          <a:effectLst/>
                          <a:latin typeface="Calibri" panose="020F0502020204030204" pitchFamily="34" charset="0"/>
                        </a:rPr>
                        <a:t>ZBTB20_GRCh38_3:114339156-114339156_Frame-Shift-Del_DEL_G-G--</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0.043055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0.093519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6.94E-06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5.82E-06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828630"/>
                  </a:ext>
                </a:extLst>
              </a:tr>
              <a:tr h="71671">
                <a:tc>
                  <a:txBody>
                    <a:bodyPr/>
                    <a:lstStyle/>
                    <a:p>
                      <a:pPr algn="l" fontAlgn="b"/>
                      <a:r>
                        <a:rPr lang="en-US" sz="700" b="0" i="0" u="none" strike="noStrike" dirty="0">
                          <a:solidFill>
                            <a:srgbClr val="000000"/>
                          </a:solidFill>
                          <a:effectLst/>
                          <a:latin typeface="Calibri" panose="020F0502020204030204" pitchFamily="34" charset="0"/>
                        </a:rPr>
                        <a:t>C5orf24_GRCh38_5:134856972-134856972_3'UTR_DEL_T-T--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10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0.02987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0.07037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0.000190999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0.000200707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4178951"/>
                  </a:ext>
                </a:extLst>
              </a:tr>
              <a:tr h="71671">
                <a:tc>
                  <a:txBody>
                    <a:bodyPr/>
                    <a:lstStyle/>
                    <a:p>
                      <a:pPr algn="l" fontAlgn="b"/>
                      <a:r>
                        <a:rPr lang="es-ES" sz="700" b="0" i="0" u="none" strike="noStrike" dirty="0">
                          <a:solidFill>
                            <a:srgbClr val="000000"/>
                          </a:solidFill>
                          <a:effectLst/>
                          <a:latin typeface="Calibri" panose="020F0502020204030204" pitchFamily="34" charset="0"/>
                        </a:rPr>
                        <a:t>DUS4L_GRCh38_7:107573863-107573863_Intron_DEL_A-A--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250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0.033897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0.054012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0.000217033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0.000301896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0720477"/>
                  </a:ext>
                </a:extLst>
              </a:tr>
              <a:tr h="71671">
                <a:tc>
                  <a:txBody>
                    <a:bodyPr/>
                    <a:lstStyle/>
                    <a:p>
                      <a:pPr algn="l" fontAlgn="b"/>
                      <a:r>
                        <a:rPr lang="de-DE" sz="700" b="0" i="0" u="none" strike="noStrike" dirty="0">
                          <a:solidFill>
                            <a:srgbClr val="000000"/>
                          </a:solidFill>
                          <a:effectLst/>
                          <a:latin typeface="Calibri" panose="020F0502020204030204" pitchFamily="34" charset="0"/>
                        </a:rPr>
                        <a:t>CENPC_GRCh38_4:67519218-67519218_Frame-Shift-Del_DEL_T-T--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0.027639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0.058333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0.000423139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0.000499513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817291"/>
                  </a:ext>
                </a:extLst>
              </a:tr>
              <a:tr h="71671">
                <a:tc>
                  <a:txBody>
                    <a:bodyPr/>
                    <a:lstStyle/>
                    <a:p>
                      <a:pPr algn="l" fontAlgn="b"/>
                      <a:r>
                        <a:rPr lang="en-US" sz="700" b="0" i="0" u="none" strike="noStrike" dirty="0">
                          <a:solidFill>
                            <a:srgbClr val="000000"/>
                          </a:solidFill>
                          <a:effectLst/>
                          <a:latin typeface="Calibri" panose="020F0502020204030204" pitchFamily="34" charset="0"/>
                        </a:rPr>
                        <a:t>PLEKHA6_GRCh38_1:204259283-204259283_Frame-Shift-Del_DEL_C-C--</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0.027639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0.058333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0.000423139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0.000499513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937932"/>
                  </a:ext>
                </a:extLst>
              </a:tr>
              <a:tr h="131015">
                <a:tc>
                  <a:txBody>
                    <a:bodyPr/>
                    <a:lstStyle/>
                    <a:p>
                      <a:pPr algn="l" fontAlgn="b"/>
                      <a:r>
                        <a:rPr lang="en-US" sz="700" b="0" i="0" u="none" strike="noStrike" dirty="0">
                          <a:solidFill>
                            <a:srgbClr val="000000"/>
                          </a:solidFill>
                          <a:effectLst/>
                          <a:latin typeface="Calibri" panose="020F0502020204030204" pitchFamily="34" charset="0"/>
                        </a:rPr>
                        <a:t>SLC3A2_GRCh38_11:62882057-62882057_Frame-Shift-Del_DEL_A-A--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0.024502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0.079938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0.000536819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0.000613242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682701"/>
                  </a:ext>
                </a:extLst>
              </a:tr>
              <a:tr h="71671">
                <a:tc>
                  <a:txBody>
                    <a:bodyPr/>
                    <a:lstStyle/>
                    <a:p>
                      <a:pPr algn="l" fontAlgn="b"/>
                      <a:r>
                        <a:rPr lang="en-US" sz="700" b="0" i="0" u="none" strike="noStrike" dirty="0">
                          <a:solidFill>
                            <a:srgbClr val="000000"/>
                          </a:solidFill>
                          <a:effectLst/>
                          <a:latin typeface="Calibri" panose="020F0502020204030204" pitchFamily="34" charset="0"/>
                        </a:rPr>
                        <a:t>ATP5EP2_GRCh38_13:27945509-27945509_3'UTR_DEL_A-A--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0.025653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0.062654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0.000554411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0.000634937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150494"/>
                  </a:ext>
                </a:extLst>
              </a:tr>
              <a:tr h="0">
                <a:tc>
                  <a:txBody>
                    <a:bodyPr/>
                    <a:lstStyle/>
                    <a:p>
                      <a:pPr algn="l" fontAlgn="b"/>
                      <a:r>
                        <a:rPr lang="en-US" sz="700" b="0" i="0" u="none" strike="noStrike" dirty="0">
                          <a:solidFill>
                            <a:srgbClr val="000000"/>
                          </a:solidFill>
                          <a:effectLst/>
                          <a:latin typeface="Calibri" panose="020F0502020204030204" pitchFamily="34" charset="0"/>
                        </a:rPr>
                        <a:t>KBTBD11_GRCh38_8:2004005-2004005_3'UTR_DEL_A-A--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250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0.028975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0.046296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0.000738746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0.00104902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3127233"/>
                  </a:ext>
                </a:extLst>
              </a:tr>
              <a:tr h="131015">
                <a:tc>
                  <a:txBody>
                    <a:bodyPr/>
                    <a:lstStyle/>
                    <a:p>
                      <a:pPr algn="l" fontAlgn="b"/>
                      <a:r>
                        <a:rPr lang="en-US" sz="700" b="0" i="0" u="none" strike="noStrike" dirty="0">
                          <a:solidFill>
                            <a:srgbClr val="000000"/>
                          </a:solidFill>
                          <a:effectLst/>
                          <a:latin typeface="Calibri" panose="020F0502020204030204" pitchFamily="34" charset="0"/>
                        </a:rPr>
                        <a:t>WT1_GRCh38_11:32440050-32440050_5'Flank_DEL_A-A--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250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0.028975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0.046296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0.000738746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0.00104902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626004"/>
                  </a:ext>
                </a:extLst>
              </a:tr>
              <a:tr h="59728">
                <a:tc>
                  <a:txBody>
                    <a:bodyPr/>
                    <a:lstStyle/>
                    <a:p>
                      <a:pPr algn="l" fontAlgn="b"/>
                      <a:r>
                        <a:rPr lang="en-US" sz="700" b="0" i="0" u="none" strike="noStrike" dirty="0">
                          <a:solidFill>
                            <a:srgbClr val="000000"/>
                          </a:solidFill>
                          <a:effectLst/>
                          <a:latin typeface="Calibri" panose="020F0502020204030204" pitchFamily="34" charset="0"/>
                        </a:rPr>
                        <a:t>RAB28_GRCh38_4:13484184-13484184_5'UTR_DEL_G-G--</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0.023203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0.050617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0.001292975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0.001644459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843950"/>
                  </a:ext>
                </a:extLst>
              </a:tr>
              <a:tr h="131015">
                <a:tc>
                  <a:txBody>
                    <a:bodyPr/>
                    <a:lstStyle/>
                    <a:p>
                      <a:pPr algn="l" fontAlgn="b"/>
                      <a:r>
                        <a:rPr lang="en-US" sz="700" b="0" i="0" u="none" strike="noStrike" dirty="0">
                          <a:solidFill>
                            <a:srgbClr val="000000"/>
                          </a:solidFill>
                          <a:effectLst/>
                          <a:latin typeface="Calibri" panose="020F0502020204030204" pitchFamily="34" charset="0"/>
                        </a:rPr>
                        <a:t>MAGEA1_GRCh38_X:153183523-153183523_3'UTR_DEL_T-T--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0.020696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0.06358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0.001588894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0.001997627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650137"/>
                  </a:ext>
                </a:extLst>
              </a:tr>
              <a:tr h="71671">
                <a:tc>
                  <a:txBody>
                    <a:bodyPr/>
                    <a:lstStyle/>
                    <a:p>
                      <a:pPr algn="l" fontAlgn="b"/>
                      <a:r>
                        <a:rPr lang="en-US" sz="700" b="0" i="0" u="none" strike="noStrike" dirty="0">
                          <a:solidFill>
                            <a:srgbClr val="000000"/>
                          </a:solidFill>
                          <a:effectLst/>
                          <a:latin typeface="Calibri" panose="020F0502020204030204" pitchFamily="34" charset="0"/>
                        </a:rPr>
                        <a:t>ELFN1_GRCh38_7:1747385-1747385_3'UTR_DEL_T-T--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250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0.02408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0.03858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0.002497666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0.003662859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3241537"/>
                  </a:ext>
                </a:extLst>
              </a:tr>
              <a:tr h="131900">
                <a:tc>
                  <a:txBody>
                    <a:bodyPr/>
                    <a:lstStyle/>
                    <a:p>
                      <a:pPr algn="l" fontAlgn="b"/>
                      <a:r>
                        <a:rPr lang="sv-SE" sz="700" b="0" i="0" u="none" strike="noStrike" dirty="0">
                          <a:solidFill>
                            <a:srgbClr val="000000"/>
                          </a:solidFill>
                          <a:effectLst/>
                          <a:latin typeface="Calibri" panose="020F0502020204030204" pitchFamily="34" charset="0"/>
                        </a:rPr>
                        <a:t>DOCK3_GRCh38_3:51380173-51380173_Frame-Shift-Del_DEL_C-C--</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0.017369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0.060185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0.003531875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0.004875304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4080256"/>
                  </a:ext>
                </a:extLst>
              </a:tr>
              <a:tr h="71671">
                <a:tc>
                  <a:txBody>
                    <a:bodyPr/>
                    <a:lstStyle/>
                    <a:p>
                      <a:pPr algn="l" fontAlgn="b"/>
                      <a:r>
                        <a:rPr lang="en-US" sz="700" b="0" i="0" u="none" strike="noStrike" dirty="0">
                          <a:solidFill>
                            <a:srgbClr val="000000"/>
                          </a:solidFill>
                          <a:effectLst/>
                          <a:latin typeface="Calibri" panose="020F0502020204030204" pitchFamily="34" charset="0"/>
                        </a:rPr>
                        <a:t>MAB21L2_GRCh38_4:150584424-150584425_3'UTR_INS_----C</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0.018866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0.042901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0.003869027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0.005351851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047485"/>
                  </a:ext>
                </a:extLst>
              </a:tr>
              <a:tr h="71671">
                <a:tc>
                  <a:txBody>
                    <a:bodyPr/>
                    <a:lstStyle/>
                    <a:p>
                      <a:pPr algn="l" fontAlgn="b"/>
                      <a:r>
                        <a:rPr lang="en-US" sz="700" b="0" i="0" u="none" strike="noStrike" dirty="0">
                          <a:solidFill>
                            <a:srgbClr val="000000"/>
                          </a:solidFill>
                          <a:effectLst/>
                          <a:latin typeface="Calibri" panose="020F0502020204030204" pitchFamily="34" charset="0"/>
                        </a:rPr>
                        <a:t>PABPC5_GRCh38_X:91436820-91436820_3'UTR_DEL_T-T--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0.017152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0.051543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0.004284722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0.005933151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8267355"/>
                  </a:ext>
                </a:extLst>
              </a:tr>
              <a:tr h="71671">
                <a:tc>
                  <a:txBody>
                    <a:bodyPr/>
                    <a:lstStyle/>
                    <a:p>
                      <a:pPr algn="l" fontAlgn="b"/>
                      <a:r>
                        <a:rPr lang="en-US" sz="700" b="0" i="0" u="none" strike="noStrike" dirty="0">
                          <a:solidFill>
                            <a:srgbClr val="000000"/>
                          </a:solidFill>
                          <a:effectLst/>
                          <a:latin typeface="Calibri" panose="020F0502020204030204" pitchFamily="34" charset="0"/>
                        </a:rPr>
                        <a:t>GPR88_GRCh38_1:100540788-100540788_3'UTR_DEL_T-T--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0.017567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0.047222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0.004337401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0.005992862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1227601"/>
                  </a:ext>
                </a:extLst>
              </a:tr>
              <a:tr h="71671">
                <a:tc>
                  <a:txBody>
                    <a:bodyPr/>
                    <a:lstStyle/>
                    <a:p>
                      <a:pPr algn="l" fontAlgn="b"/>
                      <a:r>
                        <a:rPr lang="en-US" sz="700" b="0" i="0" u="none" strike="noStrike" dirty="0">
                          <a:solidFill>
                            <a:srgbClr val="000000"/>
                          </a:solidFill>
                          <a:effectLst/>
                          <a:latin typeface="Calibri" panose="020F0502020204030204" pitchFamily="34" charset="0"/>
                        </a:rPr>
                        <a:t>SRFBP1_GRCh38_5:122027171-122027171_3'UTR_DEL_T-T--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0.015134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0.061111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0.006999586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0.008668159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7849260"/>
                  </a:ext>
                </a:extLst>
              </a:tr>
              <a:tr h="131900">
                <a:tc>
                  <a:txBody>
                    <a:bodyPr/>
                    <a:lstStyle/>
                    <a:p>
                      <a:pPr algn="l" fontAlgn="b"/>
                      <a:r>
                        <a:rPr lang="en-US" sz="700" b="0" i="0" u="none" strike="noStrike" dirty="0">
                          <a:solidFill>
                            <a:srgbClr val="000000"/>
                          </a:solidFill>
                          <a:effectLst/>
                          <a:latin typeface="Calibri" panose="020F0502020204030204" pitchFamily="34" charset="0"/>
                        </a:rPr>
                        <a:t>ZNF644_GRCh38_1:90916736-90916736_3'UTR_DEL_A-A--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0.014586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0.05679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0.009494301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0.010464764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4270031"/>
                  </a:ext>
                </a:extLst>
              </a:tr>
              <a:tr h="71671">
                <a:tc>
                  <a:txBody>
                    <a:bodyPr/>
                    <a:lstStyle/>
                    <a:p>
                      <a:pPr algn="l" fontAlgn="b"/>
                      <a:r>
                        <a:rPr lang="de-DE" sz="700" b="0" i="0" u="none" strike="noStrike" dirty="0">
                          <a:solidFill>
                            <a:srgbClr val="000000"/>
                          </a:solidFill>
                          <a:effectLst/>
                          <a:latin typeface="Calibri" panose="020F0502020204030204" pitchFamily="34" charset="0"/>
                        </a:rPr>
                        <a:t>MUM1L1_GRCh38_X:106207643-106207643_3'UTR_DEL_T-T--_T----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0.014586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0.05679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0.009494301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0.010464764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505483"/>
                  </a:ext>
                </a:extLst>
              </a:tr>
              <a:tr h="131900">
                <a:tc>
                  <a:txBody>
                    <a:bodyPr/>
                    <a:lstStyle/>
                    <a:p>
                      <a:pPr algn="l" fontAlgn="b"/>
                      <a:r>
                        <a:rPr lang="es-ES" sz="700" b="0" i="0" u="none" strike="noStrike" dirty="0">
                          <a:solidFill>
                            <a:srgbClr val="000000"/>
                          </a:solidFill>
                          <a:effectLst/>
                          <a:latin typeface="Calibri" panose="020F0502020204030204" pitchFamily="34" charset="0"/>
                        </a:rPr>
                        <a:t>FDPS_GRCh38_1:155317840-155317840_Intron_DEL_A-A--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0.014653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0.035185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0.011292265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0.017158162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815857"/>
                  </a:ext>
                </a:extLst>
              </a:tr>
              <a:tr h="131900">
                <a:tc>
                  <a:txBody>
                    <a:bodyPr/>
                    <a:lstStyle/>
                    <a:p>
                      <a:pPr algn="l" fontAlgn="b"/>
                      <a:r>
                        <a:rPr lang="de-DE" sz="700" b="0" i="0" u="none" strike="noStrike" dirty="0">
                          <a:solidFill>
                            <a:srgbClr val="000000"/>
                          </a:solidFill>
                          <a:effectLst/>
                          <a:latin typeface="Calibri" panose="020F0502020204030204" pitchFamily="34" charset="0"/>
                        </a:rPr>
                        <a:t>ATM_GRCh38_11:108247071-108247071_Missense-Mutation_SNP_C-C-T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0.014653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0.035185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0.011292265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0.017158162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4631242"/>
                  </a:ext>
                </a:extLst>
              </a:tr>
              <a:tr h="131900">
                <a:tc>
                  <a:txBody>
                    <a:bodyPr/>
                    <a:lstStyle/>
                    <a:p>
                      <a:pPr algn="l" fontAlgn="b"/>
                      <a:r>
                        <a:rPr lang="en-US" sz="700" b="0" i="0" u="none" strike="noStrike" dirty="0">
                          <a:solidFill>
                            <a:srgbClr val="000000"/>
                          </a:solidFill>
                          <a:effectLst/>
                          <a:latin typeface="Calibri" panose="020F0502020204030204" pitchFamily="34" charset="0"/>
                        </a:rPr>
                        <a:t>ZFP36L2_GRCh38_2:43224218-43224218_3'UTR_DEL_C-C--</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0.014653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0.035185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0.011292265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0.017158162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6718693"/>
                  </a:ext>
                </a:extLst>
              </a:tr>
              <a:tr h="71671">
                <a:tc>
                  <a:txBody>
                    <a:bodyPr/>
                    <a:lstStyle/>
                    <a:p>
                      <a:pPr algn="l" fontAlgn="b"/>
                      <a:r>
                        <a:rPr lang="de-DE" sz="700" b="0" i="0" u="none" strike="noStrike" dirty="0">
                          <a:solidFill>
                            <a:srgbClr val="000000"/>
                          </a:solidFill>
                          <a:effectLst/>
                          <a:latin typeface="Calibri" panose="020F0502020204030204" pitchFamily="34" charset="0"/>
                        </a:rPr>
                        <a:t>KCNMA1_GRCh38_10:76884893-76884893_3'UTR_DEL_T-T--_T----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0.014653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0.035185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0.011292265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0.017158162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1262696"/>
                  </a:ext>
                </a:extLst>
              </a:tr>
              <a:tr h="71671">
                <a:tc>
                  <a:txBody>
                    <a:bodyPr/>
                    <a:lstStyle/>
                    <a:p>
                      <a:pPr algn="l" fontAlgn="b"/>
                      <a:r>
                        <a:rPr lang="en-US" sz="700" b="0" i="0" u="none" strike="noStrike" dirty="0">
                          <a:solidFill>
                            <a:srgbClr val="000000"/>
                          </a:solidFill>
                          <a:effectLst/>
                          <a:latin typeface="Calibri" panose="020F0502020204030204" pitchFamily="34" charset="0"/>
                        </a:rPr>
                        <a:t>ADRB1_GRCh38_10:114046474-114046474_3'UTR_DEL_A-A--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0.014653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0.035185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0.011292265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0.017158162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309373"/>
                  </a:ext>
                </a:extLst>
              </a:tr>
              <a:tr h="71671">
                <a:tc>
                  <a:txBody>
                    <a:bodyPr/>
                    <a:lstStyle/>
                    <a:p>
                      <a:pPr algn="l" fontAlgn="b"/>
                      <a:r>
                        <a:rPr lang="en-US" sz="700" b="0" i="0" u="none" strike="noStrike" dirty="0">
                          <a:solidFill>
                            <a:srgbClr val="000000"/>
                          </a:solidFill>
                          <a:effectLst/>
                          <a:latin typeface="Calibri" panose="020F0502020204030204" pitchFamily="34" charset="0"/>
                        </a:rPr>
                        <a:t>HNRNPL_GRCh38_19:38840319-38840319_Frame-Shift-Del_DEL_G-G--</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0.013744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0.039506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0.011597186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0.017706066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5955491"/>
                  </a:ext>
                </a:extLst>
              </a:tr>
              <a:tr h="71671">
                <a:tc>
                  <a:txBody>
                    <a:bodyPr/>
                    <a:lstStyle/>
                    <a:p>
                      <a:pPr algn="l" fontAlgn="b"/>
                      <a:r>
                        <a:rPr lang="en-US" sz="700" b="0" i="0" u="none" strike="noStrike" dirty="0">
                          <a:solidFill>
                            <a:srgbClr val="000000"/>
                          </a:solidFill>
                          <a:effectLst/>
                          <a:latin typeface="Calibri" panose="020F0502020204030204" pitchFamily="34" charset="0"/>
                        </a:rPr>
                        <a:t>SCN2B_GRCh38_11:118176520-118176520_5'UTR_DEL_A-A--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0.012228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0.053395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0.014283285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0.020209089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926507"/>
                  </a:ext>
                </a:extLst>
              </a:tr>
              <a:tr h="131015">
                <a:tc>
                  <a:txBody>
                    <a:bodyPr/>
                    <a:lstStyle/>
                    <a:p>
                      <a:pPr algn="l" fontAlgn="b"/>
                      <a:r>
                        <a:rPr lang="en-US" sz="700" b="0" i="0" u="none" strike="noStrike" dirty="0">
                          <a:solidFill>
                            <a:srgbClr val="000000"/>
                          </a:solidFill>
                          <a:effectLst/>
                          <a:latin typeface="Calibri" panose="020F0502020204030204" pitchFamily="34" charset="0"/>
                        </a:rPr>
                        <a:t>ZBTB18_GRCh38_1:244056272-244056272_3'UTR_DEL_A-A--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0.011669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0.058642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0.016420401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0.022480649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432309"/>
                  </a:ext>
                </a:extLst>
              </a:tr>
              <a:tr h="131900">
                <a:tc>
                  <a:txBody>
                    <a:bodyPr/>
                    <a:lstStyle/>
                    <a:p>
                      <a:pPr algn="l" fontAlgn="b"/>
                      <a:r>
                        <a:rPr lang="de-DE" sz="700" b="0" i="0" u="none" strike="noStrike" dirty="0">
                          <a:solidFill>
                            <a:srgbClr val="000000"/>
                          </a:solidFill>
                          <a:effectLst/>
                          <a:latin typeface="Calibri" panose="020F0502020204030204" pitchFamily="34" charset="0"/>
                        </a:rPr>
                        <a:t>BDNF_GRCh38_11:27659149-27659149_Intron_DEL_T-T--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0.011051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0.044753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0.026442049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0.030504538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646710"/>
                  </a:ext>
                </a:extLst>
              </a:tr>
              <a:tr h="131900">
                <a:tc>
                  <a:txBody>
                    <a:bodyPr/>
                    <a:lstStyle/>
                    <a:p>
                      <a:pPr algn="l" fontAlgn="b"/>
                      <a:r>
                        <a:rPr lang="de-DE" sz="700" b="0" i="0" u="none" strike="noStrike" dirty="0">
                          <a:solidFill>
                            <a:srgbClr val="000000"/>
                          </a:solidFill>
                          <a:effectLst/>
                          <a:latin typeface="Calibri" panose="020F0502020204030204" pitchFamily="34" charset="0"/>
                        </a:rPr>
                        <a:t>DDHD1_GRCh38_14:53046612-53046612_3'UTR_DEL_T-T--_T----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0.010117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0.03179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0.02985036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0.050412855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168577"/>
                  </a:ext>
                </a:extLst>
              </a:tr>
              <a:tr h="131900">
                <a:tc>
                  <a:txBody>
                    <a:bodyPr/>
                    <a:lstStyle/>
                    <a:p>
                      <a:pPr algn="l" fontAlgn="b"/>
                      <a:r>
                        <a:rPr lang="en-US" sz="700" b="0" i="0" u="none" strike="noStrike" dirty="0">
                          <a:solidFill>
                            <a:srgbClr val="000000"/>
                          </a:solidFill>
                          <a:effectLst/>
                          <a:latin typeface="Calibri" panose="020F0502020204030204" pitchFamily="34" charset="0"/>
                        </a:rPr>
                        <a:t>RNF43_GRCh38_17:58357800-58357800_Frame-Shift-Del_DEL_C-C--</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0.010214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0.032022004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0.035737862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970148"/>
                  </a:ext>
                </a:extLst>
              </a:tr>
              <a:tr h="71671">
                <a:tc>
                  <a:txBody>
                    <a:bodyPr/>
                    <a:lstStyle/>
                    <a:p>
                      <a:pPr algn="l" fontAlgn="b"/>
                      <a:r>
                        <a:rPr lang="en-US" sz="700" b="0" i="0" u="none" strike="noStrike" dirty="0">
                          <a:solidFill>
                            <a:srgbClr val="000000"/>
                          </a:solidFill>
                          <a:effectLst/>
                          <a:latin typeface="Calibri" panose="020F0502020204030204" pitchFamily="34" charset="0"/>
                        </a:rPr>
                        <a:t>ACVR2A_GRCh38_2:147926117-147926117_Frame-Shift-Del_DEL_A-A--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0.008845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0.041358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0.03763551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0.056526199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6590234"/>
                  </a:ext>
                </a:extLst>
              </a:tr>
              <a:tr h="71671">
                <a:tc>
                  <a:txBody>
                    <a:bodyPr/>
                    <a:lstStyle/>
                    <a:p>
                      <a:pPr algn="l" fontAlgn="b"/>
                      <a:r>
                        <a:rPr lang="en-US" sz="700" b="0" i="0" u="none" strike="noStrike" dirty="0">
                          <a:solidFill>
                            <a:srgbClr val="000000"/>
                          </a:solidFill>
                          <a:effectLst/>
                          <a:latin typeface="Calibri" panose="020F0502020204030204" pitchFamily="34" charset="0"/>
                        </a:rPr>
                        <a:t>POU3F2_GRCh38_6:98837429-98837429_3'UTR_DEL_T-T--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0.01057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0.040432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0.039084289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0.036917749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4735584"/>
                  </a:ext>
                </a:extLst>
              </a:tr>
              <a:tr h="71671">
                <a:tc>
                  <a:txBody>
                    <a:bodyPr/>
                    <a:lstStyle/>
                    <a:p>
                      <a:pPr algn="l" fontAlgn="b"/>
                      <a:r>
                        <a:rPr lang="de-DE" sz="700" b="0" i="0" u="none" strike="noStrike" dirty="0">
                          <a:solidFill>
                            <a:srgbClr val="000000"/>
                          </a:solidFill>
                          <a:effectLst/>
                          <a:latin typeface="Calibri" panose="020F0502020204030204" pitchFamily="34" charset="0"/>
                        </a:rPr>
                        <a:t>PCLO_GRCh38_7:82953628-82953628_Frame-Shift-Del_DEL_T-T--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0.01057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0.040432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0.039084289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0.036917749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2858277"/>
                  </a:ext>
                </a:extLst>
              </a:tr>
              <a:tr h="131900">
                <a:tc>
                  <a:txBody>
                    <a:bodyPr/>
                    <a:lstStyle/>
                    <a:p>
                      <a:pPr algn="l" fontAlgn="b"/>
                      <a:r>
                        <a:rPr lang="en-US" sz="700" b="0" i="0" u="none" strike="noStrike" dirty="0">
                          <a:solidFill>
                            <a:srgbClr val="000000"/>
                          </a:solidFill>
                          <a:effectLst/>
                          <a:latin typeface="Calibri" panose="020F0502020204030204" pitchFamily="34" charset="0"/>
                        </a:rPr>
                        <a:t>APC_GRCh38_5:112840254-112840255_Frame-Shift-Ins_INS_----A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0.01057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0.040432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0.039084289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0.036917749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8757273"/>
                  </a:ext>
                </a:extLst>
              </a:tr>
              <a:tr h="131900">
                <a:tc>
                  <a:txBody>
                    <a:bodyPr/>
                    <a:lstStyle/>
                    <a:p>
                      <a:pPr algn="l" fontAlgn="b"/>
                      <a:r>
                        <a:rPr lang="sv-SE" sz="700" b="0" i="0" u="none" strike="noStrike" dirty="0">
                          <a:solidFill>
                            <a:srgbClr val="000000"/>
                          </a:solidFill>
                          <a:effectLst/>
                          <a:latin typeface="Calibri" panose="020F0502020204030204" pitchFamily="34" charset="0"/>
                        </a:rPr>
                        <a:t>TET2_GRCh38_4:105241950-105241954_Intron_DEL_TTTTC-TTTTC--</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0.01057</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0.040432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0.039084289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0.036917749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844889"/>
                  </a:ext>
                </a:extLst>
              </a:tr>
              <a:tr h="71671">
                <a:tc>
                  <a:txBody>
                    <a:bodyPr/>
                    <a:lstStyle/>
                    <a:p>
                      <a:pPr algn="l" fontAlgn="b"/>
                      <a:r>
                        <a:rPr lang="en-US" sz="700" b="0" i="0" u="none" strike="noStrike" dirty="0">
                          <a:solidFill>
                            <a:srgbClr val="000000"/>
                          </a:solidFill>
                          <a:effectLst/>
                          <a:latin typeface="Calibri" panose="020F0502020204030204" pitchFamily="34" charset="0"/>
                        </a:rPr>
                        <a:t>KRAS_GRCh38_12:25245350-25245350_Missense-Mutation_SNP_C-C-A_C-C-G_C-C-T_C-G-G_C-A-A</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202</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0.00181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0.037654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0.395616405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0.413393686</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8986608"/>
                  </a:ext>
                </a:extLst>
              </a:tr>
              <a:tr h="71671">
                <a:tc>
                  <a:txBody>
                    <a:bodyPr/>
                    <a:lstStyle/>
                    <a:p>
                      <a:pPr algn="l" fontAlgn="b"/>
                      <a:r>
                        <a:rPr lang="en-US" sz="700" b="0" i="0" u="none" strike="noStrike" dirty="0">
                          <a:solidFill>
                            <a:srgbClr val="000000"/>
                          </a:solidFill>
                          <a:effectLst/>
                          <a:latin typeface="Calibri" panose="020F0502020204030204" pitchFamily="34" charset="0"/>
                        </a:rPr>
                        <a:t>KRAS_GRCh38_12:25245347-25245347_Missense-Mutation_SNP_C-C-T_C-T-T</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11</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230</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0.000759</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0.016975</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0.544312398</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0.675079454</a:t>
                      </a:r>
                    </a:p>
                  </a:txBody>
                  <a:tcPr marL="3751" marR="3751" marT="37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9743203"/>
                  </a:ext>
                </a:extLst>
              </a:tr>
            </a:tbl>
          </a:graphicData>
        </a:graphic>
      </p:graphicFrame>
    </p:spTree>
    <p:extLst>
      <p:ext uri="{BB962C8B-B14F-4D97-AF65-F5344CB8AC3E}">
        <p14:creationId xmlns:p14="http://schemas.microsoft.com/office/powerpoint/2010/main" val="374858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9773-C177-4094-BC2A-604EBE147E7E}"/>
              </a:ext>
            </a:extLst>
          </p:cNvPr>
          <p:cNvSpPr>
            <a:spLocks noGrp="1"/>
          </p:cNvSpPr>
          <p:nvPr>
            <p:ph type="title"/>
          </p:nvPr>
        </p:nvSpPr>
        <p:spPr>
          <a:xfrm>
            <a:off x="739352" y="103515"/>
            <a:ext cx="11233573" cy="451778"/>
          </a:xfrm>
        </p:spPr>
        <p:txBody>
          <a:bodyPr>
            <a:noAutofit/>
          </a:bodyPr>
          <a:lstStyle/>
          <a:p>
            <a:r>
              <a:rPr lang="en-US" sz="3200" dirty="0"/>
              <a:t>Heatmap of mutation occurrence across CIMP+ samples </a:t>
            </a:r>
          </a:p>
        </p:txBody>
      </p:sp>
      <p:sp>
        <p:nvSpPr>
          <p:cNvPr id="6" name="TextBox 5">
            <a:extLst>
              <a:ext uri="{FF2B5EF4-FFF2-40B4-BE49-F238E27FC236}">
                <a16:creationId xmlns:a16="http://schemas.microsoft.com/office/drawing/2014/main" id="{768AEE65-EBA6-429B-95E3-BD046AF5FA22}"/>
              </a:ext>
            </a:extLst>
          </p:cNvPr>
          <p:cNvSpPr txBox="1"/>
          <p:nvPr/>
        </p:nvSpPr>
        <p:spPr>
          <a:xfrm>
            <a:off x="2525361" y="657840"/>
            <a:ext cx="2355668" cy="646331"/>
          </a:xfrm>
          <a:prstGeom prst="rect">
            <a:avLst/>
          </a:prstGeom>
          <a:noFill/>
        </p:spPr>
        <p:txBody>
          <a:bodyPr wrap="square" rtlCol="0">
            <a:spAutoFit/>
          </a:bodyPr>
          <a:lstStyle/>
          <a:p>
            <a:r>
              <a:rPr lang="en-US" b="1" dirty="0"/>
              <a:t>CIMP+ samples only</a:t>
            </a:r>
          </a:p>
          <a:p>
            <a:endParaRPr lang="en-US" sz="1800" kern="1200" dirty="0">
              <a:solidFill>
                <a:schemeClr val="tx1"/>
              </a:solidFill>
              <a:latin typeface="+mn-lt"/>
              <a:ea typeface="+mn-ea"/>
              <a:cs typeface="+mn-cs"/>
            </a:endParaRPr>
          </a:p>
        </p:txBody>
      </p:sp>
      <p:pic>
        <p:nvPicPr>
          <p:cNvPr id="3076" name="Picture 4">
            <a:extLst>
              <a:ext uri="{FF2B5EF4-FFF2-40B4-BE49-F238E27FC236}">
                <a16:creationId xmlns:a16="http://schemas.microsoft.com/office/drawing/2014/main" id="{15AC9574-B4E3-4D86-BCB9-FB4E82238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0" y="657840"/>
            <a:ext cx="8273077" cy="61334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FB5E0CF-8F8B-4365-A2FD-D3AB8833E3C9}"/>
              </a:ext>
            </a:extLst>
          </p:cNvPr>
          <p:cNvSpPr txBox="1"/>
          <p:nvPr/>
        </p:nvSpPr>
        <p:spPr>
          <a:xfrm>
            <a:off x="8181975" y="1618496"/>
            <a:ext cx="4010025" cy="2677656"/>
          </a:xfrm>
          <a:prstGeom prst="rect">
            <a:avLst/>
          </a:prstGeom>
          <a:noFill/>
        </p:spPr>
        <p:txBody>
          <a:bodyPr wrap="square" rtlCol="0">
            <a:spAutoFit/>
          </a:bodyPr>
          <a:lstStyle/>
          <a:p>
            <a:r>
              <a:rPr lang="en-US" sz="1200" b="1" u="sng" dirty="0"/>
              <a:t>Heatmap of mutation occurrence across CIMP+ samples </a:t>
            </a:r>
          </a:p>
          <a:p>
            <a:r>
              <a:rPr lang="en-US" sz="1200" b="1" dirty="0"/>
              <a:t>Mutation occurrence data using thresholds CIMP+ occurrence &gt;= 5, CIMP- occurrence &lt;= 8</a:t>
            </a:r>
          </a:p>
          <a:p>
            <a:r>
              <a:rPr lang="en-US" sz="1200" b="1" dirty="0"/>
              <a:t>(including outliers KRAS_GRCh38_12:25245350-25245350_Missense-Mutation and KRAS_GRCh38_12:25245347-25245347_Missense-Mutation)</a:t>
            </a:r>
          </a:p>
          <a:p>
            <a:r>
              <a:rPr lang="en-US" sz="1200" b="1" dirty="0"/>
              <a:t>was utilized to generate a heatmap depicting samples, shown as columns, and the mutations occurring within them, shown as rows. Rows 1 and 3 are two KRAS missense mutations, while row 2 is a BRAF mutation. A stark contrast can be seen between the samples which have BRAF and samples which have KRAS, and samples which have BRAF also have a higher overall mutation density.</a:t>
            </a:r>
          </a:p>
        </p:txBody>
      </p:sp>
    </p:spTree>
    <p:extLst>
      <p:ext uri="{BB962C8B-B14F-4D97-AF65-F5344CB8AC3E}">
        <p14:creationId xmlns:p14="http://schemas.microsoft.com/office/powerpoint/2010/main" val="483242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D49-EE1E-4F14-A469-D3D9FCAA3E7F}"/>
              </a:ext>
            </a:extLst>
          </p:cNvPr>
          <p:cNvSpPr>
            <a:spLocks noGrp="1"/>
          </p:cNvSpPr>
          <p:nvPr>
            <p:ph type="title"/>
          </p:nvPr>
        </p:nvSpPr>
        <p:spPr>
          <a:xfrm>
            <a:off x="838200" y="222250"/>
            <a:ext cx="10515600" cy="1325563"/>
          </a:xfrm>
        </p:spPr>
        <p:txBody>
          <a:bodyPr/>
          <a:lstStyle/>
          <a:p>
            <a:r>
              <a:rPr lang="en-US" dirty="0"/>
              <a:t>We investigated the molecular features of both BRAF+ and BRAF- </a:t>
            </a:r>
          </a:p>
        </p:txBody>
      </p:sp>
      <p:sp>
        <p:nvSpPr>
          <p:cNvPr id="3" name="Content Placeholder 2">
            <a:extLst>
              <a:ext uri="{FF2B5EF4-FFF2-40B4-BE49-F238E27FC236}">
                <a16:creationId xmlns:a16="http://schemas.microsoft.com/office/drawing/2014/main" id="{DEBD843A-BBE7-4224-8560-B9DC0481CD5D}"/>
              </a:ext>
            </a:extLst>
          </p:cNvPr>
          <p:cNvSpPr>
            <a:spLocks noGrp="1"/>
          </p:cNvSpPr>
          <p:nvPr>
            <p:ph idx="1"/>
          </p:nvPr>
        </p:nvSpPr>
        <p:spPr>
          <a:xfrm>
            <a:off x="838200" y="1552576"/>
            <a:ext cx="10515600" cy="5133974"/>
          </a:xfrm>
        </p:spPr>
        <p:txBody>
          <a:bodyPr>
            <a:normAutofit fontScale="92500" lnSpcReduction="20000"/>
          </a:bodyPr>
          <a:lstStyle/>
          <a:p>
            <a:r>
              <a:rPr lang="en-US" altLang="zh-CN" sz="2400" dirty="0"/>
              <a:t>By clustering CIMP+ samples by their signature data (proportions of mutations attributable to each signature), we find 4 distinct subgroups. </a:t>
            </a:r>
          </a:p>
          <a:p>
            <a:r>
              <a:rPr lang="en-US" sz="2400" dirty="0"/>
              <a:t>Cluster 1 contains primarily samples which are BRAFV600-mutated. This cluster is associated with signatures relating to MMR deficiency and MSI including Signatures 6, 14, 15, 20, 21, and 26. Genes relating to muscle development, protein methylation and glycosylation are seen in this cluster. KMT2B, KMT2D and TET2 mutations are enriched in this cluster.</a:t>
            </a:r>
          </a:p>
          <a:p>
            <a:pPr lvl="1"/>
            <a:r>
              <a:rPr lang="en-US" sz="2000" dirty="0"/>
              <a:t>Cluster 1 can be further split in two, with some genes of possible interest differentiating the two including USP27X, PREX2 and DNAH7. </a:t>
            </a:r>
          </a:p>
          <a:p>
            <a:pPr fontAlgn="b"/>
            <a:r>
              <a:rPr lang="en-US" sz="2400" dirty="0"/>
              <a:t>Cluster 2 is signified by </a:t>
            </a:r>
            <a:r>
              <a:rPr lang="en-US" sz="2400" dirty="0">
                <a:solidFill>
                  <a:srgbClr val="000000"/>
                </a:solidFill>
                <a:latin typeface="Calibri" panose="020F0502020204030204" pitchFamily="34" charset="0"/>
              </a:rPr>
              <a:t>Signature 1, denoting spontaneous deamination of 5-methylcytosine. It is KRAS-mutated and compared to the other clusters, it’s significantly associated with APC mutations, an antagonist of </a:t>
            </a:r>
            <a:r>
              <a:rPr lang="en-US" sz="2400" dirty="0" err="1">
                <a:solidFill>
                  <a:srgbClr val="000000"/>
                </a:solidFill>
                <a:latin typeface="Calibri" panose="020F0502020204030204" pitchFamily="34" charset="0"/>
              </a:rPr>
              <a:t>Wnt</a:t>
            </a:r>
            <a:r>
              <a:rPr lang="en-US" sz="2400" dirty="0">
                <a:solidFill>
                  <a:srgbClr val="000000"/>
                </a:solidFill>
                <a:latin typeface="Calibri" panose="020F0502020204030204" pitchFamily="34" charset="0"/>
              </a:rPr>
              <a:t> signaling pathway.</a:t>
            </a:r>
          </a:p>
          <a:p>
            <a:r>
              <a:rPr lang="en-US" sz="2400" dirty="0"/>
              <a:t>Cluster 3 has relatively strong signals for Signatures 3 and 4, which are associated with tobacco carcinogens. It also contains genes related to the response to various compounds and the prominent gene mutated in this group is predominantly TP53.</a:t>
            </a:r>
          </a:p>
          <a:p>
            <a:r>
              <a:rPr lang="en-US" sz="2400" dirty="0"/>
              <a:t>Cluster 4 is a very small group of 3 samples showing strong signals for signatures related to POLE deficiency. They are BRAF-mutated and MSI-High. Mutations in genes related to regulation of lipid storage/localization and protein methylation appear most strongly in this cluster.</a:t>
            </a:r>
            <a:endParaRPr lang="en-US" altLang="zh-CN" sz="2400" dirty="0"/>
          </a:p>
        </p:txBody>
      </p:sp>
    </p:spTree>
    <p:extLst>
      <p:ext uri="{BB962C8B-B14F-4D97-AF65-F5344CB8AC3E}">
        <p14:creationId xmlns:p14="http://schemas.microsoft.com/office/powerpoint/2010/main" val="108143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E5D051-DFCD-49F3-8672-25CB82BDBCD6}"/>
              </a:ext>
            </a:extLst>
          </p:cNvPr>
          <p:cNvSpPr txBox="1">
            <a:spLocks/>
          </p:cNvSpPr>
          <p:nvPr/>
        </p:nvSpPr>
        <p:spPr>
          <a:xfrm>
            <a:off x="838200" y="56685"/>
            <a:ext cx="10146632" cy="4771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Detailing Groups From the Signature Clustering – Most Significant Comparisons</a:t>
            </a:r>
          </a:p>
        </p:txBody>
      </p:sp>
      <p:sp>
        <p:nvSpPr>
          <p:cNvPr id="3" name="TextBox 2">
            <a:extLst>
              <a:ext uri="{FF2B5EF4-FFF2-40B4-BE49-F238E27FC236}">
                <a16:creationId xmlns:a16="http://schemas.microsoft.com/office/drawing/2014/main" id="{D02C3201-843D-43BE-93C3-471B152C4E30}"/>
              </a:ext>
            </a:extLst>
          </p:cNvPr>
          <p:cNvSpPr txBox="1"/>
          <p:nvPr/>
        </p:nvSpPr>
        <p:spPr>
          <a:xfrm>
            <a:off x="10610455" y="56685"/>
            <a:ext cx="1486689" cy="523220"/>
          </a:xfrm>
          <a:prstGeom prst="rect">
            <a:avLst/>
          </a:prstGeom>
          <a:noFill/>
        </p:spPr>
        <p:txBody>
          <a:bodyPr wrap="none" rtlCol="0">
            <a:spAutoFit/>
          </a:bodyPr>
          <a:lstStyle/>
          <a:p>
            <a:r>
              <a:rPr lang="en-US" sz="1400" b="1" dirty="0"/>
              <a:t>Method: Ward</a:t>
            </a:r>
          </a:p>
          <a:p>
            <a:r>
              <a:rPr lang="en-US" sz="1400" b="1" dirty="0"/>
              <a:t>Metric: Euclidean</a:t>
            </a:r>
          </a:p>
        </p:txBody>
      </p:sp>
      <p:pic>
        <p:nvPicPr>
          <p:cNvPr id="4098" name="Picture 2">
            <a:extLst>
              <a:ext uri="{FF2B5EF4-FFF2-40B4-BE49-F238E27FC236}">
                <a16:creationId xmlns:a16="http://schemas.microsoft.com/office/drawing/2014/main" id="{09BE0EC7-5524-480E-AE24-C96F94A35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850"/>
            <a:ext cx="4019865" cy="12268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A41C3F5-5F44-4775-AC4F-7F2B53641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865" y="533850"/>
            <a:ext cx="4019865" cy="122689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82D9086-C7EF-48D7-971A-21BAC1F3A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730" y="533850"/>
            <a:ext cx="4019866" cy="12268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2E4E52-8C61-4A8E-9ACF-99374B767091}"/>
              </a:ext>
            </a:extLst>
          </p:cNvPr>
          <p:cNvSpPr txBox="1"/>
          <p:nvPr/>
        </p:nvSpPr>
        <p:spPr>
          <a:xfrm>
            <a:off x="132404" y="1751221"/>
            <a:ext cx="3494931" cy="369332"/>
          </a:xfrm>
          <a:prstGeom prst="rect">
            <a:avLst/>
          </a:prstGeom>
          <a:noFill/>
        </p:spPr>
        <p:txBody>
          <a:bodyPr wrap="none" rtlCol="0">
            <a:spAutoFit/>
          </a:bodyPr>
          <a:lstStyle/>
          <a:p>
            <a:r>
              <a:rPr lang="en-US" dirty="0"/>
              <a:t>Cluster 1 distinguishing signatures:</a:t>
            </a:r>
          </a:p>
        </p:txBody>
      </p:sp>
      <p:graphicFrame>
        <p:nvGraphicFramePr>
          <p:cNvPr id="10" name="Table 9">
            <a:extLst>
              <a:ext uri="{FF2B5EF4-FFF2-40B4-BE49-F238E27FC236}">
                <a16:creationId xmlns:a16="http://schemas.microsoft.com/office/drawing/2014/main" id="{BAC72089-3305-4F65-925D-88D5D5168A29}"/>
              </a:ext>
            </a:extLst>
          </p:cNvPr>
          <p:cNvGraphicFramePr>
            <a:graphicFrameLocks noGrp="1"/>
          </p:cNvGraphicFramePr>
          <p:nvPr>
            <p:extLst>
              <p:ext uri="{D42A27DB-BD31-4B8C-83A1-F6EECF244321}">
                <p14:modId xmlns:p14="http://schemas.microsoft.com/office/powerpoint/2010/main" val="1286151278"/>
              </p:ext>
            </p:extLst>
          </p:nvPr>
        </p:nvGraphicFramePr>
        <p:xfrm>
          <a:off x="132404" y="2078716"/>
          <a:ext cx="5963599" cy="1908810"/>
        </p:xfrm>
        <a:graphic>
          <a:graphicData uri="http://schemas.openxmlformats.org/drawingml/2006/table">
            <a:tbl>
              <a:tblPr/>
              <a:tblGrid>
                <a:gridCol w="937860">
                  <a:extLst>
                    <a:ext uri="{9D8B030D-6E8A-4147-A177-3AD203B41FA5}">
                      <a16:colId xmlns:a16="http://schemas.microsoft.com/office/drawing/2014/main" val="1877764105"/>
                    </a:ext>
                  </a:extLst>
                </a:gridCol>
                <a:gridCol w="3901346">
                  <a:extLst>
                    <a:ext uri="{9D8B030D-6E8A-4147-A177-3AD203B41FA5}">
                      <a16:colId xmlns:a16="http://schemas.microsoft.com/office/drawing/2014/main" val="2145247533"/>
                    </a:ext>
                  </a:extLst>
                </a:gridCol>
                <a:gridCol w="1124393">
                  <a:extLst>
                    <a:ext uri="{9D8B030D-6E8A-4147-A177-3AD203B41FA5}">
                      <a16:colId xmlns:a16="http://schemas.microsoft.com/office/drawing/2014/main" val="3735299072"/>
                    </a:ext>
                  </a:extLst>
                </a:gridCol>
              </a:tblGrid>
              <a:tr h="184150">
                <a:tc>
                  <a:txBody>
                    <a:bodyPr/>
                    <a:lstStyle/>
                    <a:p>
                      <a:pPr algn="l" fontAlgn="b"/>
                      <a:r>
                        <a:rPr lang="en-US" sz="1000" b="1" i="0" u="none" strike="noStrike" dirty="0">
                          <a:solidFill>
                            <a:srgbClr val="000000"/>
                          </a:solidFill>
                          <a:effectLst/>
                          <a:latin typeface="Calibri" panose="020F0502020204030204" pitchFamily="34" charset="0"/>
                        </a:rPr>
                        <a:t>Signature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significance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Drivers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0096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Defective DNA mismatch repair, noted in MSI samples. The presence of signature 6 was strongly associated with inactivation of mismatch repair genes in CRC.</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PIK3CA, KRAS, BRAF, PTEN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61995"/>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Shows activity in a small number of cancer cases, possibly due to uncharacterized defects in DNA maintenance. Associated with defective DNA mismatch repair.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042814"/>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Associated with loss of MMR and POLD1 proofreading deficiency.</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BCOR, KRAS, POLE, PTEN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4714794"/>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Shows activity in a small number of cancer cases, possibly due to uncharacterized defects in DNA maintenance.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29367"/>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Defective DNA mismatch repair, noted in MSI samples.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PIK3CA, BRAF, TP53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162390"/>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May represent mutations that only accumulate in tumors lacking both POLE and MMR repair functions. This signature may be the combination of two distinct signatures.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PIK3CA, POLE, PTEN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452964"/>
                  </a:ext>
                </a:extLst>
              </a:tr>
            </a:tbl>
          </a:graphicData>
        </a:graphic>
      </p:graphicFrame>
      <p:sp>
        <p:nvSpPr>
          <p:cNvPr id="13" name="TextBox 12">
            <a:extLst>
              <a:ext uri="{FF2B5EF4-FFF2-40B4-BE49-F238E27FC236}">
                <a16:creationId xmlns:a16="http://schemas.microsoft.com/office/drawing/2014/main" id="{6BE4B9F0-75EF-4500-BBA0-70C1CF5B647A}"/>
              </a:ext>
            </a:extLst>
          </p:cNvPr>
          <p:cNvSpPr txBox="1"/>
          <p:nvPr/>
        </p:nvSpPr>
        <p:spPr>
          <a:xfrm>
            <a:off x="6523679" y="1751221"/>
            <a:ext cx="3434017" cy="369332"/>
          </a:xfrm>
          <a:prstGeom prst="rect">
            <a:avLst/>
          </a:prstGeom>
          <a:noFill/>
        </p:spPr>
        <p:txBody>
          <a:bodyPr wrap="none" rtlCol="0">
            <a:spAutoFit/>
          </a:bodyPr>
          <a:lstStyle/>
          <a:p>
            <a:r>
              <a:rPr lang="en-US" dirty="0"/>
              <a:t>Cluster 2 distinguishing signatures:</a:t>
            </a:r>
          </a:p>
        </p:txBody>
      </p:sp>
      <p:graphicFrame>
        <p:nvGraphicFramePr>
          <p:cNvPr id="15" name="Table 14">
            <a:extLst>
              <a:ext uri="{FF2B5EF4-FFF2-40B4-BE49-F238E27FC236}">
                <a16:creationId xmlns:a16="http://schemas.microsoft.com/office/drawing/2014/main" id="{56D6212A-900C-4F19-9657-AD4079C3248F}"/>
              </a:ext>
            </a:extLst>
          </p:cNvPr>
          <p:cNvGraphicFramePr>
            <a:graphicFrameLocks noGrp="1"/>
          </p:cNvGraphicFramePr>
          <p:nvPr>
            <p:extLst>
              <p:ext uri="{D42A27DB-BD31-4B8C-83A1-F6EECF244321}">
                <p14:modId xmlns:p14="http://schemas.microsoft.com/office/powerpoint/2010/main" val="2763148078"/>
              </p:ext>
            </p:extLst>
          </p:nvPr>
        </p:nvGraphicFramePr>
        <p:xfrm>
          <a:off x="6434490" y="2078716"/>
          <a:ext cx="5662654" cy="464820"/>
        </p:xfrm>
        <a:graphic>
          <a:graphicData uri="http://schemas.openxmlformats.org/drawingml/2006/table">
            <a:tbl>
              <a:tblPr/>
              <a:tblGrid>
                <a:gridCol w="890532">
                  <a:extLst>
                    <a:ext uri="{9D8B030D-6E8A-4147-A177-3AD203B41FA5}">
                      <a16:colId xmlns:a16="http://schemas.microsoft.com/office/drawing/2014/main" val="1877764105"/>
                    </a:ext>
                  </a:extLst>
                </a:gridCol>
                <a:gridCol w="3704470">
                  <a:extLst>
                    <a:ext uri="{9D8B030D-6E8A-4147-A177-3AD203B41FA5}">
                      <a16:colId xmlns:a16="http://schemas.microsoft.com/office/drawing/2014/main" val="2145247533"/>
                    </a:ext>
                  </a:extLst>
                </a:gridCol>
                <a:gridCol w="1067652">
                  <a:extLst>
                    <a:ext uri="{9D8B030D-6E8A-4147-A177-3AD203B41FA5}">
                      <a16:colId xmlns:a16="http://schemas.microsoft.com/office/drawing/2014/main" val="3735299072"/>
                    </a:ext>
                  </a:extLst>
                </a:gridCol>
              </a:tblGrid>
              <a:tr h="184150">
                <a:tc>
                  <a:txBody>
                    <a:bodyPr/>
                    <a:lstStyle/>
                    <a:p>
                      <a:pPr algn="l" fontAlgn="b"/>
                      <a:r>
                        <a:rPr lang="en-US" sz="1000" b="1" i="0" u="none" strike="noStrike" dirty="0">
                          <a:solidFill>
                            <a:srgbClr val="000000"/>
                          </a:solidFill>
                          <a:effectLst/>
                          <a:latin typeface="Calibri" panose="020F0502020204030204" pitchFamily="34" charset="0"/>
                        </a:rPr>
                        <a:t>Signature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significance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Drivers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0096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Spontaneous deamination of</a:t>
                      </a:r>
                    </a:p>
                    <a:p>
                      <a:pPr algn="l" fontAlgn="b"/>
                      <a:r>
                        <a:rPr lang="en-US" sz="900" b="0" i="0" u="none" strike="noStrike" dirty="0">
                          <a:solidFill>
                            <a:srgbClr val="000000"/>
                          </a:solidFill>
                          <a:effectLst/>
                          <a:latin typeface="Calibri" panose="020F0502020204030204" pitchFamily="34" charset="0"/>
                        </a:rPr>
                        <a:t>5-methylcytosine.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IDH1 (negative association)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61995"/>
                  </a:ext>
                </a:extLst>
              </a:tr>
            </a:tbl>
          </a:graphicData>
        </a:graphic>
      </p:graphicFrame>
      <p:sp>
        <p:nvSpPr>
          <p:cNvPr id="16" name="TextBox 15">
            <a:extLst>
              <a:ext uri="{FF2B5EF4-FFF2-40B4-BE49-F238E27FC236}">
                <a16:creationId xmlns:a16="http://schemas.microsoft.com/office/drawing/2014/main" id="{3B66B4D7-8A4D-493F-BAF4-9185292D2D53}"/>
              </a:ext>
            </a:extLst>
          </p:cNvPr>
          <p:cNvSpPr txBox="1"/>
          <p:nvPr/>
        </p:nvSpPr>
        <p:spPr>
          <a:xfrm>
            <a:off x="6523679" y="2717605"/>
            <a:ext cx="3434017" cy="369332"/>
          </a:xfrm>
          <a:prstGeom prst="rect">
            <a:avLst/>
          </a:prstGeom>
          <a:noFill/>
        </p:spPr>
        <p:txBody>
          <a:bodyPr wrap="none" rtlCol="0">
            <a:spAutoFit/>
          </a:bodyPr>
          <a:lstStyle/>
          <a:p>
            <a:r>
              <a:rPr lang="en-US" dirty="0"/>
              <a:t>Cluster 3 distinguishing signatures:</a:t>
            </a:r>
          </a:p>
        </p:txBody>
      </p:sp>
      <p:sp>
        <p:nvSpPr>
          <p:cNvPr id="17" name="TextBox 16">
            <a:extLst>
              <a:ext uri="{FF2B5EF4-FFF2-40B4-BE49-F238E27FC236}">
                <a16:creationId xmlns:a16="http://schemas.microsoft.com/office/drawing/2014/main" id="{CABA7728-02B3-4282-BFCE-09A00A9094EA}"/>
              </a:ext>
            </a:extLst>
          </p:cNvPr>
          <p:cNvSpPr txBox="1"/>
          <p:nvPr/>
        </p:nvSpPr>
        <p:spPr>
          <a:xfrm>
            <a:off x="132404" y="4140708"/>
            <a:ext cx="3434017" cy="369332"/>
          </a:xfrm>
          <a:prstGeom prst="rect">
            <a:avLst/>
          </a:prstGeom>
          <a:noFill/>
        </p:spPr>
        <p:txBody>
          <a:bodyPr wrap="none" rtlCol="0">
            <a:spAutoFit/>
          </a:bodyPr>
          <a:lstStyle/>
          <a:p>
            <a:r>
              <a:rPr lang="en-US" dirty="0"/>
              <a:t>Cluster 4 distinguishing signatures:</a:t>
            </a:r>
          </a:p>
        </p:txBody>
      </p:sp>
      <p:graphicFrame>
        <p:nvGraphicFramePr>
          <p:cNvPr id="18" name="Table 17">
            <a:extLst>
              <a:ext uri="{FF2B5EF4-FFF2-40B4-BE49-F238E27FC236}">
                <a16:creationId xmlns:a16="http://schemas.microsoft.com/office/drawing/2014/main" id="{19A459E5-5EDC-435F-ACAE-8ACBFD433BF1}"/>
              </a:ext>
            </a:extLst>
          </p:cNvPr>
          <p:cNvGraphicFramePr>
            <a:graphicFrameLocks noGrp="1"/>
          </p:cNvGraphicFramePr>
          <p:nvPr>
            <p:extLst>
              <p:ext uri="{D42A27DB-BD31-4B8C-83A1-F6EECF244321}">
                <p14:modId xmlns:p14="http://schemas.microsoft.com/office/powerpoint/2010/main" val="30088550"/>
              </p:ext>
            </p:extLst>
          </p:nvPr>
        </p:nvGraphicFramePr>
        <p:xfrm>
          <a:off x="6434490" y="3035575"/>
          <a:ext cx="5662654" cy="2791460"/>
        </p:xfrm>
        <a:graphic>
          <a:graphicData uri="http://schemas.openxmlformats.org/drawingml/2006/table">
            <a:tbl>
              <a:tblPr/>
              <a:tblGrid>
                <a:gridCol w="890532">
                  <a:extLst>
                    <a:ext uri="{9D8B030D-6E8A-4147-A177-3AD203B41FA5}">
                      <a16:colId xmlns:a16="http://schemas.microsoft.com/office/drawing/2014/main" val="1877764105"/>
                    </a:ext>
                  </a:extLst>
                </a:gridCol>
                <a:gridCol w="3704470">
                  <a:extLst>
                    <a:ext uri="{9D8B030D-6E8A-4147-A177-3AD203B41FA5}">
                      <a16:colId xmlns:a16="http://schemas.microsoft.com/office/drawing/2014/main" val="2145247533"/>
                    </a:ext>
                  </a:extLst>
                </a:gridCol>
                <a:gridCol w="1067652">
                  <a:extLst>
                    <a:ext uri="{9D8B030D-6E8A-4147-A177-3AD203B41FA5}">
                      <a16:colId xmlns:a16="http://schemas.microsoft.com/office/drawing/2014/main" val="3735299072"/>
                    </a:ext>
                  </a:extLst>
                </a:gridCol>
              </a:tblGrid>
              <a:tr h="184150">
                <a:tc>
                  <a:txBody>
                    <a:bodyPr/>
                    <a:lstStyle/>
                    <a:p>
                      <a:pPr algn="l" fontAlgn="b"/>
                      <a:r>
                        <a:rPr lang="en-US" sz="1000" b="1" i="0" u="none" strike="noStrike" dirty="0">
                          <a:solidFill>
                            <a:srgbClr val="000000"/>
                          </a:solidFill>
                          <a:effectLst/>
                          <a:latin typeface="Calibri" panose="020F0502020204030204" pitchFamily="34" charset="0"/>
                        </a:rPr>
                        <a:t>Signature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significance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Drivers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0096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Predominantly consists of T&gt;G mutations and has been found in </a:t>
                      </a:r>
                      <a:r>
                        <a:rPr lang="en-US" sz="900" b="0" i="0" u="none" strike="noStrike" dirty="0" err="1">
                          <a:solidFill>
                            <a:srgbClr val="000000"/>
                          </a:solidFill>
                          <a:effectLst/>
                          <a:latin typeface="Calibri" panose="020F0502020204030204" pitchFamily="34" charset="0"/>
                        </a:rPr>
                        <a:t>oesophagus</a:t>
                      </a:r>
                      <a:r>
                        <a:rPr lang="en-US" sz="900" b="0" i="0" u="none" strike="noStrike" dirty="0">
                          <a:solidFill>
                            <a:srgbClr val="000000"/>
                          </a:solidFill>
                          <a:effectLst/>
                          <a:latin typeface="Calibri" panose="020F0502020204030204" pitchFamily="34" charset="0"/>
                        </a:rPr>
                        <a:t> cancer, breast cancer, liver cancer, lung adenocarcinoma, B-cell lymphoma, stomach cancer and melanoma.</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IDH1 (negative association)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61995"/>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Defective homologous-recombination-based DNA double-strand break repair</a:t>
                      </a:r>
                      <a:r>
                        <a:rPr lang="en-US" sz="900" b="0" i="0" u="none" strike="noStrike" dirty="0">
                          <a:solidFill>
                            <a:srgbClr val="000000"/>
                          </a:solidFill>
                          <a:effectLst/>
                          <a:latin typeface="Calibri" panose="020F0502020204030204" pitchFamily="34" charset="0"/>
                        </a:rPr>
                        <a:t>.</a:t>
                      </a:r>
                      <a:endParaRPr lang="en-US" sz="9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PTEN, PPP2R1A, POLE, PIK3CA, KRAS, ARID1A</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3378095"/>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Sometimes found in cancers associated with tobacco smoking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KRAS, EGFR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66321"/>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Predominantly C&gt;T and T&gt;C mutations and has some association with tobacco carcinogens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692869"/>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Shows strong transcriptional strand bias, possibly relating to transcription-coupled nucleotide excision repair acting on bulky DNA adducts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827639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Sometimes found in melanomas and glioblastomas treated with alkylating agent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0096187"/>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Shows strong transcriptional strand bias, possibly relating to transcription-coupled nucleotide excision repair acting on bulky DNA adducts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012325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Found in cancer samples with known exposures to aflatoxin. May exhibit guanine damage that is repaired by transcription-coupled nucleotide excision repair.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8804166"/>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Sometimes observed in Hodgkin lymphomas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5062875"/>
                  </a:ext>
                </a:extLst>
              </a:tr>
            </a:tbl>
          </a:graphicData>
        </a:graphic>
      </p:graphicFrame>
      <p:graphicFrame>
        <p:nvGraphicFramePr>
          <p:cNvPr id="19" name="Table 18">
            <a:extLst>
              <a:ext uri="{FF2B5EF4-FFF2-40B4-BE49-F238E27FC236}">
                <a16:creationId xmlns:a16="http://schemas.microsoft.com/office/drawing/2014/main" id="{DF06E72F-2CE0-4F59-84A1-8A633D31BBE8}"/>
              </a:ext>
            </a:extLst>
          </p:cNvPr>
          <p:cNvGraphicFramePr>
            <a:graphicFrameLocks noGrp="1"/>
          </p:cNvGraphicFramePr>
          <p:nvPr>
            <p:extLst>
              <p:ext uri="{D42A27DB-BD31-4B8C-83A1-F6EECF244321}">
                <p14:modId xmlns:p14="http://schemas.microsoft.com/office/powerpoint/2010/main" val="3375085188"/>
              </p:ext>
            </p:extLst>
          </p:nvPr>
        </p:nvGraphicFramePr>
        <p:xfrm>
          <a:off x="132404" y="4510040"/>
          <a:ext cx="5963599" cy="929640"/>
        </p:xfrm>
        <a:graphic>
          <a:graphicData uri="http://schemas.openxmlformats.org/drawingml/2006/table">
            <a:tbl>
              <a:tblPr/>
              <a:tblGrid>
                <a:gridCol w="937860">
                  <a:extLst>
                    <a:ext uri="{9D8B030D-6E8A-4147-A177-3AD203B41FA5}">
                      <a16:colId xmlns:a16="http://schemas.microsoft.com/office/drawing/2014/main" val="1877764105"/>
                    </a:ext>
                  </a:extLst>
                </a:gridCol>
                <a:gridCol w="3901346">
                  <a:extLst>
                    <a:ext uri="{9D8B030D-6E8A-4147-A177-3AD203B41FA5}">
                      <a16:colId xmlns:a16="http://schemas.microsoft.com/office/drawing/2014/main" val="2145247533"/>
                    </a:ext>
                  </a:extLst>
                </a:gridCol>
                <a:gridCol w="1124393">
                  <a:extLst>
                    <a:ext uri="{9D8B030D-6E8A-4147-A177-3AD203B41FA5}">
                      <a16:colId xmlns:a16="http://schemas.microsoft.com/office/drawing/2014/main" val="3735299072"/>
                    </a:ext>
                  </a:extLst>
                </a:gridCol>
              </a:tblGrid>
              <a:tr h="184150">
                <a:tc>
                  <a:txBody>
                    <a:bodyPr/>
                    <a:lstStyle/>
                    <a:p>
                      <a:pPr algn="l" fontAlgn="b"/>
                      <a:r>
                        <a:rPr lang="en-US" sz="1000" b="1" i="0" u="none" strike="noStrike" dirty="0">
                          <a:solidFill>
                            <a:srgbClr val="000000"/>
                          </a:solidFill>
                          <a:effectLst/>
                          <a:latin typeface="Calibri" panose="020F0502020204030204" pitchFamily="34" charset="0"/>
                        </a:rPr>
                        <a:t>Signature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significance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Drivers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0096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Altered activity of the error-prone</a:t>
                      </a:r>
                    </a:p>
                    <a:p>
                      <a:pPr algn="l" fontAlgn="b"/>
                      <a:r>
                        <a:rPr lang="en-US" sz="900" b="0" i="0" u="none" strike="noStrike" dirty="0">
                          <a:solidFill>
                            <a:srgbClr val="000000"/>
                          </a:solidFill>
                          <a:effectLst/>
                          <a:latin typeface="Calibri" panose="020F0502020204030204" pitchFamily="34" charset="0"/>
                        </a:rPr>
                        <a:t>polymerase POLE.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IDH1 (negative association)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61995"/>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T&gt;G transversions, found in cancers that have undergone somatic immunoglobulin gene hypermutation (IGHV-mutated) associated with AIDs.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3378095"/>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Observed in a subset of stomach cancers.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pt-BR"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66321"/>
                  </a:ext>
                </a:extLst>
              </a:tr>
            </a:tbl>
          </a:graphicData>
        </a:graphic>
      </p:graphicFrame>
    </p:spTree>
    <p:extLst>
      <p:ext uri="{BB962C8B-B14F-4D97-AF65-F5344CB8AC3E}">
        <p14:creationId xmlns:p14="http://schemas.microsoft.com/office/powerpoint/2010/main" val="322273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D49-EE1E-4F14-A469-D3D9FCAA3E7F}"/>
              </a:ext>
            </a:extLst>
          </p:cNvPr>
          <p:cNvSpPr>
            <a:spLocks noGrp="1"/>
          </p:cNvSpPr>
          <p:nvPr>
            <p:ph type="title"/>
          </p:nvPr>
        </p:nvSpPr>
        <p:spPr>
          <a:xfrm>
            <a:off x="838200" y="222250"/>
            <a:ext cx="10515600" cy="1325563"/>
          </a:xfrm>
        </p:spPr>
        <p:txBody>
          <a:bodyPr>
            <a:normAutofit fontScale="90000"/>
          </a:bodyPr>
          <a:lstStyle/>
          <a:p>
            <a:r>
              <a:rPr lang="en-US" dirty="0"/>
              <a:t>Putative mechanisms other than BRAF mutation that are implicated in aberrant methylation. </a:t>
            </a:r>
          </a:p>
        </p:txBody>
      </p:sp>
      <p:sp>
        <p:nvSpPr>
          <p:cNvPr id="3" name="Content Placeholder 2">
            <a:extLst>
              <a:ext uri="{FF2B5EF4-FFF2-40B4-BE49-F238E27FC236}">
                <a16:creationId xmlns:a16="http://schemas.microsoft.com/office/drawing/2014/main" id="{DEBD843A-BBE7-4224-8560-B9DC0481CD5D}"/>
              </a:ext>
            </a:extLst>
          </p:cNvPr>
          <p:cNvSpPr>
            <a:spLocks noGrp="1"/>
          </p:cNvSpPr>
          <p:nvPr>
            <p:ph idx="1"/>
          </p:nvPr>
        </p:nvSpPr>
        <p:spPr>
          <a:xfrm>
            <a:off x="838200" y="1552576"/>
            <a:ext cx="10515600" cy="5133974"/>
          </a:xfrm>
        </p:spPr>
        <p:txBody>
          <a:bodyPr>
            <a:normAutofit fontScale="92500" lnSpcReduction="20000"/>
          </a:bodyPr>
          <a:lstStyle/>
          <a:p>
            <a:r>
              <a:rPr lang="en-US" altLang="zh-CN" sz="2400" dirty="0"/>
              <a:t>By clustering CIMP+ samples by their signature data (proportions of mutations attributable to each signature), we find 4 distinct subgroups. </a:t>
            </a:r>
          </a:p>
          <a:p>
            <a:r>
              <a:rPr lang="en-US" sz="2400" dirty="0"/>
              <a:t>Cluster 1 contains primarily samples which are BRAFV600-mutated. This cluster is associated with signatures relating to MMR deficiency and MSI including Signatures 6, 14, 15, 20, 21, and 26. Genes relating to muscle development, protein methylation and glycosylation are seen in this cluster. KMT2B, KMT2D and TET2 mutations are enriched in this cluster.</a:t>
            </a:r>
          </a:p>
          <a:p>
            <a:pPr lvl="1"/>
            <a:r>
              <a:rPr lang="en-US" sz="2000" dirty="0"/>
              <a:t>Cluster 1 can be further split in two, with some genes of possible interest differentiating the two including USP27X, PREX2 and DNAH7. </a:t>
            </a:r>
          </a:p>
          <a:p>
            <a:pPr fontAlgn="b"/>
            <a:r>
              <a:rPr lang="en-US" sz="2400" dirty="0"/>
              <a:t>Cluster 2 is signified by </a:t>
            </a:r>
            <a:r>
              <a:rPr lang="en-US" sz="2400" dirty="0">
                <a:solidFill>
                  <a:srgbClr val="000000"/>
                </a:solidFill>
                <a:latin typeface="Calibri" panose="020F0502020204030204" pitchFamily="34" charset="0"/>
              </a:rPr>
              <a:t>Signature 1, denoting spontaneous deamination of 5-methylcytosine. It is KRAS-mutated and compared to the other clusters, it’s significantly associated with APC mutations, an antagonist of </a:t>
            </a:r>
            <a:r>
              <a:rPr lang="en-US" sz="2400" dirty="0" err="1">
                <a:solidFill>
                  <a:srgbClr val="000000"/>
                </a:solidFill>
                <a:latin typeface="Calibri" panose="020F0502020204030204" pitchFamily="34" charset="0"/>
              </a:rPr>
              <a:t>Wnt</a:t>
            </a:r>
            <a:r>
              <a:rPr lang="en-US" sz="2400" dirty="0">
                <a:solidFill>
                  <a:srgbClr val="000000"/>
                </a:solidFill>
                <a:latin typeface="Calibri" panose="020F0502020204030204" pitchFamily="34" charset="0"/>
              </a:rPr>
              <a:t> signaling pathway.</a:t>
            </a:r>
          </a:p>
          <a:p>
            <a:r>
              <a:rPr lang="en-US" sz="2400" dirty="0"/>
              <a:t>Cluster 3 has relatively strong signals for Signatures 3 and 4, which are associated with tobacco carcinogens. It also contains genes related to the response to various compounds and the prominent gene mutated in this group is predominantly TP53.</a:t>
            </a:r>
          </a:p>
          <a:p>
            <a:r>
              <a:rPr lang="en-US" sz="2400" dirty="0"/>
              <a:t>Cluster 4 is a very small group of 3 samples showing strong signals for signatures related to POLE deficiency. They are BRAF-mutated. Mutations in genes related to regulation of lipid storage/localization and protein methylation appear most strongly in this cluster.</a:t>
            </a:r>
            <a:endParaRPr lang="en-US" altLang="zh-CN" sz="2400" dirty="0"/>
          </a:p>
        </p:txBody>
      </p:sp>
    </p:spTree>
    <p:extLst>
      <p:ext uri="{BB962C8B-B14F-4D97-AF65-F5344CB8AC3E}">
        <p14:creationId xmlns:p14="http://schemas.microsoft.com/office/powerpoint/2010/main" val="1526363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31694-5B03-4F50-BC1C-B1107B46763E}"/>
              </a:ext>
            </a:extLst>
          </p:cNvPr>
          <p:cNvSpPr>
            <a:spLocks noGrp="1"/>
          </p:cNvSpPr>
          <p:nvPr>
            <p:ph type="title"/>
          </p:nvPr>
        </p:nvSpPr>
        <p:spPr>
          <a:xfrm>
            <a:off x="596767" y="77003"/>
            <a:ext cx="11040176" cy="693018"/>
          </a:xfrm>
        </p:spPr>
        <p:txBody>
          <a:bodyPr>
            <a:noAutofit/>
          </a:bodyPr>
          <a:lstStyle/>
          <a:p>
            <a:r>
              <a:rPr lang="en-US" sz="2400" dirty="0"/>
              <a:t>A proposed mode of Cluster 3’s Involvement in FoxO Pathway</a:t>
            </a:r>
          </a:p>
        </p:txBody>
      </p:sp>
      <p:sp>
        <p:nvSpPr>
          <p:cNvPr id="4" name="TextBox 3">
            <a:extLst>
              <a:ext uri="{FF2B5EF4-FFF2-40B4-BE49-F238E27FC236}">
                <a16:creationId xmlns:a16="http://schemas.microsoft.com/office/drawing/2014/main" id="{530FAF98-75AD-424E-ADC2-AEAECB10F785}"/>
              </a:ext>
            </a:extLst>
          </p:cNvPr>
          <p:cNvSpPr txBox="1"/>
          <p:nvPr/>
        </p:nvSpPr>
        <p:spPr>
          <a:xfrm>
            <a:off x="8590798" y="105878"/>
            <a:ext cx="3370197" cy="430887"/>
          </a:xfrm>
          <a:prstGeom prst="rect">
            <a:avLst/>
          </a:prstGeom>
          <a:noFill/>
        </p:spPr>
        <p:txBody>
          <a:bodyPr wrap="square" rtlCol="0">
            <a:spAutoFit/>
          </a:bodyPr>
          <a:lstStyle/>
          <a:p>
            <a:r>
              <a:rPr lang="en-US" sz="1100" dirty="0"/>
              <a:t>Foreground: TP53-mutated CIMP+ Cluster 3 Samples</a:t>
            </a:r>
          </a:p>
          <a:p>
            <a:r>
              <a:rPr lang="en-US" sz="1100" dirty="0"/>
              <a:t>Background: TP53-mutated CIMP- Samples </a:t>
            </a:r>
          </a:p>
        </p:txBody>
      </p:sp>
      <p:sp>
        <p:nvSpPr>
          <p:cNvPr id="9" name="TextBox 8">
            <a:extLst>
              <a:ext uri="{FF2B5EF4-FFF2-40B4-BE49-F238E27FC236}">
                <a16:creationId xmlns:a16="http://schemas.microsoft.com/office/drawing/2014/main" id="{B2AFDC29-54FF-4C0F-904F-559BAF030084}"/>
              </a:ext>
            </a:extLst>
          </p:cNvPr>
          <p:cNvSpPr txBox="1"/>
          <p:nvPr/>
        </p:nvSpPr>
        <p:spPr>
          <a:xfrm>
            <a:off x="423511" y="786047"/>
            <a:ext cx="6391174" cy="646331"/>
          </a:xfrm>
          <a:prstGeom prst="rect">
            <a:avLst/>
          </a:prstGeom>
          <a:noFill/>
        </p:spPr>
        <p:txBody>
          <a:bodyPr wrap="square" rtlCol="0">
            <a:spAutoFit/>
          </a:bodyPr>
          <a:lstStyle/>
          <a:p>
            <a:r>
              <a:rPr lang="en-US" sz="1200" b="1" dirty="0"/>
              <a:t>1. Difference between Cluster 3 and TP53-mutated CIMP-:</a:t>
            </a:r>
          </a:p>
          <a:p>
            <a:r>
              <a:rPr lang="en-US" sz="1200" dirty="0"/>
              <a:t>Significantly higher percentages of mutations attributable to Signature 18, which may reflect an enhanced production of ROS.</a:t>
            </a:r>
          </a:p>
        </p:txBody>
      </p:sp>
      <p:graphicFrame>
        <p:nvGraphicFramePr>
          <p:cNvPr id="24" name="Table 23">
            <a:extLst>
              <a:ext uri="{FF2B5EF4-FFF2-40B4-BE49-F238E27FC236}">
                <a16:creationId xmlns:a16="http://schemas.microsoft.com/office/drawing/2014/main" id="{C58C034D-2497-48C4-875A-A5881894B29E}"/>
              </a:ext>
            </a:extLst>
          </p:cNvPr>
          <p:cNvGraphicFramePr>
            <a:graphicFrameLocks noGrp="1"/>
          </p:cNvGraphicFramePr>
          <p:nvPr/>
        </p:nvGraphicFramePr>
        <p:xfrm>
          <a:off x="5997396" y="1494235"/>
          <a:ext cx="5963599" cy="1998980"/>
        </p:xfrm>
        <a:graphic>
          <a:graphicData uri="http://schemas.openxmlformats.org/drawingml/2006/table">
            <a:tbl>
              <a:tblPr/>
              <a:tblGrid>
                <a:gridCol w="937860">
                  <a:extLst>
                    <a:ext uri="{9D8B030D-6E8A-4147-A177-3AD203B41FA5}">
                      <a16:colId xmlns:a16="http://schemas.microsoft.com/office/drawing/2014/main" val="1877764105"/>
                    </a:ext>
                  </a:extLst>
                </a:gridCol>
                <a:gridCol w="3901346">
                  <a:extLst>
                    <a:ext uri="{9D8B030D-6E8A-4147-A177-3AD203B41FA5}">
                      <a16:colId xmlns:a16="http://schemas.microsoft.com/office/drawing/2014/main" val="2145247533"/>
                    </a:ext>
                  </a:extLst>
                </a:gridCol>
                <a:gridCol w="1124393">
                  <a:extLst>
                    <a:ext uri="{9D8B030D-6E8A-4147-A177-3AD203B41FA5}">
                      <a16:colId xmlns:a16="http://schemas.microsoft.com/office/drawing/2014/main" val="3735299072"/>
                    </a:ext>
                  </a:extLst>
                </a:gridCol>
              </a:tblGrid>
              <a:tr h="184150">
                <a:tc>
                  <a:txBody>
                    <a:bodyPr/>
                    <a:lstStyle/>
                    <a:p>
                      <a:pPr algn="l" fontAlgn="b"/>
                      <a:r>
                        <a:rPr lang="en-US" sz="1000" b="1" i="0" u="none" strike="noStrike" dirty="0">
                          <a:solidFill>
                            <a:srgbClr val="000000"/>
                          </a:solidFill>
                          <a:effectLst/>
                          <a:latin typeface="Calibri" panose="020F0502020204030204" pitchFamily="34" charset="0"/>
                        </a:rPr>
                        <a:t>Signature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significance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panose="020F0502020204030204" pitchFamily="34" charset="0"/>
                        </a:rPr>
                        <a:t>Possible Drivers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400968"/>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Shows strong transcriptional strand bias, possibly relating to transcription-coupled nucleotide excision repair acting on bulky DNA adducts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a:solidFill>
                            <a:srgbClr val="000000"/>
                          </a:solidFill>
                          <a:effectLst/>
                          <a:latin typeface="Calibri" panose="020F0502020204030204" pitchFamily="34" charset="0"/>
                        </a:rPr>
                        <a:t>?</a:t>
                      </a:r>
                      <a:endParaRPr lang="en-US" sz="9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661995"/>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17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Predominantly consists of T&gt;G mutations and has been found in </a:t>
                      </a:r>
                      <a:r>
                        <a:rPr lang="en-US" sz="900" b="0" i="0" u="none" strike="noStrike" dirty="0" err="1">
                          <a:solidFill>
                            <a:srgbClr val="000000"/>
                          </a:solidFill>
                          <a:effectLst/>
                          <a:latin typeface="Calibri" panose="020F0502020204030204" pitchFamily="34" charset="0"/>
                        </a:rPr>
                        <a:t>oesophagus</a:t>
                      </a:r>
                      <a:r>
                        <a:rPr lang="en-US" sz="900" b="0" i="0" u="none" strike="noStrike" dirty="0">
                          <a:solidFill>
                            <a:srgbClr val="000000"/>
                          </a:solidFill>
                          <a:effectLst/>
                          <a:latin typeface="Calibri" panose="020F0502020204030204" pitchFamily="34" charset="0"/>
                        </a:rPr>
                        <a:t> cancer, breast cancer, liver cancer, lung adenocarcinoma, B-cell lymphoma, stomach cancer and melanoma</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IDH1 (negative association)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4714794"/>
                  </a:ext>
                </a:extLst>
              </a:tr>
              <a:tr h="184150">
                <a:tc>
                  <a:txBody>
                    <a:bodyPr/>
                    <a:lstStyle/>
                    <a:p>
                      <a:pPr algn="l" fontAlgn="b"/>
                      <a:r>
                        <a:rPr lang="en-US" sz="900" b="1" i="0" u="none" strike="noStrike" dirty="0">
                          <a:solidFill>
                            <a:srgbClr val="000000"/>
                          </a:solidFill>
                          <a:effectLst/>
                          <a:latin typeface="Calibri" panose="020F0502020204030204" pitchFamily="34" charset="0"/>
                        </a:rPr>
                        <a:t>Signature 18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1" i="0" u="none" strike="noStrike" dirty="0">
                          <a:solidFill>
                            <a:srgbClr val="000000"/>
                          </a:solidFill>
                          <a:effectLst/>
                          <a:latin typeface="Calibri" panose="020F0502020204030204" pitchFamily="34" charset="0"/>
                        </a:rPr>
                        <a:t>Reported to be due to reactive oxygen species and may reflect an enhanced production of ROS. A signature associated</a:t>
                      </a:r>
                    </a:p>
                    <a:p>
                      <a:pPr algn="l" fontAlgn="b"/>
                      <a:r>
                        <a:rPr lang="en-US" sz="900" b="1" i="0" u="none" strike="noStrike" dirty="0">
                          <a:solidFill>
                            <a:srgbClr val="000000"/>
                          </a:solidFill>
                          <a:effectLst/>
                          <a:latin typeface="Calibri" panose="020F0502020204030204" pitchFamily="34" charset="0"/>
                        </a:rPr>
                        <a:t>with defective MUTYH, a glycosylase that excises 8-oxoG from</a:t>
                      </a:r>
                    </a:p>
                    <a:p>
                      <a:pPr algn="l" fontAlgn="b"/>
                      <a:r>
                        <a:rPr lang="en-US" sz="900" b="1" i="0" u="none" strike="noStrike" dirty="0">
                          <a:solidFill>
                            <a:srgbClr val="000000"/>
                          </a:solidFill>
                          <a:effectLst/>
                          <a:latin typeface="Calibri" panose="020F0502020204030204" pitchFamily="34" charset="0"/>
                        </a:rPr>
                        <a:t>DNA, strongly resembles Signature 18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1"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29367"/>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Found in cancer samples with known exposures to aflatoxin. May exhibit guanine damage that is repaired by transcription-coupled nucleotide excision repair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162390"/>
                  </a:ext>
                </a:extLst>
              </a:tr>
              <a:tr h="184150">
                <a:tc>
                  <a:txBody>
                    <a:bodyPr/>
                    <a:lstStyle/>
                    <a:p>
                      <a:pPr algn="l" fontAlgn="b"/>
                      <a:r>
                        <a:rPr lang="en-US" sz="900" b="0" i="0" u="none" strike="noStrike" dirty="0">
                          <a:solidFill>
                            <a:srgbClr val="000000"/>
                          </a:solidFill>
                          <a:effectLst/>
                          <a:latin typeface="Calibri" panose="020F0502020204030204" pitchFamily="34" charset="0"/>
                        </a:rPr>
                        <a:t>Signature 29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Associated with tobacco chewing. May indicate guanine damage that is repaired by transcription-coupled nucleotide excision repair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fontAlgn="b"/>
                      <a:r>
                        <a:rPr lang="en-US" sz="900" b="0" i="0" u="none" strike="noStrike" dirty="0">
                          <a:solidFill>
                            <a:srgbClr val="000000"/>
                          </a:solidFill>
                          <a:effectLst/>
                          <a:latin typeface="Calibri" panose="020F0502020204030204" pitchFamily="34" charset="0"/>
                        </a:rPr>
                        <a: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452964"/>
                  </a:ext>
                </a:extLst>
              </a:tr>
            </a:tbl>
          </a:graphicData>
        </a:graphic>
      </p:graphicFrame>
      <p:sp>
        <p:nvSpPr>
          <p:cNvPr id="25" name="Content Placeholder 2">
            <a:extLst>
              <a:ext uri="{FF2B5EF4-FFF2-40B4-BE49-F238E27FC236}">
                <a16:creationId xmlns:a16="http://schemas.microsoft.com/office/drawing/2014/main" id="{225EAB70-396E-41C1-B576-C7BB846F32D2}"/>
              </a:ext>
            </a:extLst>
          </p:cNvPr>
          <p:cNvSpPr>
            <a:spLocks noGrp="1"/>
          </p:cNvSpPr>
          <p:nvPr>
            <p:ph idx="1"/>
          </p:nvPr>
        </p:nvSpPr>
        <p:spPr>
          <a:xfrm>
            <a:off x="5997396" y="1255202"/>
            <a:ext cx="2896118" cy="287158"/>
          </a:xfrm>
        </p:spPr>
        <p:txBody>
          <a:bodyPr>
            <a:normAutofit fontScale="92500" lnSpcReduction="10000"/>
          </a:bodyPr>
          <a:lstStyle/>
          <a:p>
            <a:pPr marL="0" indent="0">
              <a:buNone/>
            </a:pPr>
            <a:r>
              <a:rPr lang="en-US" sz="1600" dirty="0"/>
              <a:t>Increased in Cluster 3</a:t>
            </a:r>
          </a:p>
        </p:txBody>
      </p:sp>
      <p:grpSp>
        <p:nvGrpSpPr>
          <p:cNvPr id="15" name="Group 14">
            <a:extLst>
              <a:ext uri="{FF2B5EF4-FFF2-40B4-BE49-F238E27FC236}">
                <a16:creationId xmlns:a16="http://schemas.microsoft.com/office/drawing/2014/main" id="{D91DB8C2-8E4C-453C-B272-90D5B9F682F6}"/>
              </a:ext>
            </a:extLst>
          </p:cNvPr>
          <p:cNvGrpSpPr/>
          <p:nvPr/>
        </p:nvGrpSpPr>
        <p:grpSpPr>
          <a:xfrm>
            <a:off x="231005" y="1616279"/>
            <a:ext cx="5621261" cy="1798414"/>
            <a:chOff x="6570739" y="1630586"/>
            <a:chExt cx="7642412" cy="2332528"/>
          </a:xfrm>
        </p:grpSpPr>
        <p:pic>
          <p:nvPicPr>
            <p:cNvPr id="26" name="Picture 8">
              <a:extLst>
                <a:ext uri="{FF2B5EF4-FFF2-40B4-BE49-F238E27FC236}">
                  <a16:creationId xmlns:a16="http://schemas.microsoft.com/office/drawing/2014/main" id="{9122037A-C374-49B9-BCAC-7FFC80A82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0739" y="1630586"/>
              <a:ext cx="7642412" cy="233252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9DBB72C-04DC-479E-8D80-F1AF80201A71}"/>
                </a:ext>
              </a:extLst>
            </p:cNvPr>
            <p:cNvSpPr txBox="1"/>
            <p:nvPr/>
          </p:nvSpPr>
          <p:spPr>
            <a:xfrm>
              <a:off x="6946645" y="2074843"/>
              <a:ext cx="684759" cy="399184"/>
            </a:xfrm>
            <a:prstGeom prst="rect">
              <a:avLst/>
            </a:prstGeom>
            <a:noFill/>
          </p:spPr>
          <p:txBody>
            <a:bodyPr wrap="none" rtlCol="0">
              <a:spAutoFit/>
            </a:bodyPr>
            <a:lstStyle/>
            <a:p>
              <a:r>
                <a:rPr lang="en-US" sz="1400" dirty="0"/>
                <a:t>.031</a:t>
              </a:r>
            </a:p>
          </p:txBody>
        </p:sp>
        <p:sp>
          <p:nvSpPr>
            <p:cNvPr id="28" name="TextBox 27">
              <a:extLst>
                <a:ext uri="{FF2B5EF4-FFF2-40B4-BE49-F238E27FC236}">
                  <a16:creationId xmlns:a16="http://schemas.microsoft.com/office/drawing/2014/main" id="{9EBE82CE-DBA1-4DE6-8440-D79753BECE26}"/>
                </a:ext>
              </a:extLst>
            </p:cNvPr>
            <p:cNvSpPr txBox="1"/>
            <p:nvPr/>
          </p:nvSpPr>
          <p:spPr>
            <a:xfrm>
              <a:off x="7963448" y="2074843"/>
              <a:ext cx="684759" cy="399184"/>
            </a:xfrm>
            <a:prstGeom prst="rect">
              <a:avLst/>
            </a:prstGeom>
            <a:noFill/>
          </p:spPr>
          <p:txBody>
            <a:bodyPr wrap="none" rtlCol="0">
              <a:spAutoFit/>
            </a:bodyPr>
            <a:lstStyle/>
            <a:p>
              <a:r>
                <a:rPr lang="en-US" sz="1400" dirty="0"/>
                <a:t>.039</a:t>
              </a:r>
            </a:p>
          </p:txBody>
        </p:sp>
        <p:sp>
          <p:nvSpPr>
            <p:cNvPr id="29" name="TextBox 28">
              <a:extLst>
                <a:ext uri="{FF2B5EF4-FFF2-40B4-BE49-F238E27FC236}">
                  <a16:creationId xmlns:a16="http://schemas.microsoft.com/office/drawing/2014/main" id="{CC3DEBFC-5265-4EA2-9C71-043037E3140D}"/>
                </a:ext>
              </a:extLst>
            </p:cNvPr>
            <p:cNvSpPr txBox="1"/>
            <p:nvPr/>
          </p:nvSpPr>
          <p:spPr>
            <a:xfrm>
              <a:off x="9016585" y="2074843"/>
              <a:ext cx="684759" cy="399184"/>
            </a:xfrm>
            <a:prstGeom prst="rect">
              <a:avLst/>
            </a:prstGeom>
            <a:noFill/>
          </p:spPr>
          <p:txBody>
            <a:bodyPr wrap="none" rtlCol="0">
              <a:spAutoFit/>
            </a:bodyPr>
            <a:lstStyle/>
            <a:p>
              <a:r>
                <a:rPr lang="en-US" sz="1400" dirty="0"/>
                <a:t>.004</a:t>
              </a:r>
            </a:p>
          </p:txBody>
        </p:sp>
        <p:sp>
          <p:nvSpPr>
            <p:cNvPr id="31" name="TextBox 30">
              <a:extLst>
                <a:ext uri="{FF2B5EF4-FFF2-40B4-BE49-F238E27FC236}">
                  <a16:creationId xmlns:a16="http://schemas.microsoft.com/office/drawing/2014/main" id="{B2BA0CFE-E457-431A-979D-97B9BD0D9C77}"/>
                </a:ext>
              </a:extLst>
            </p:cNvPr>
            <p:cNvSpPr txBox="1"/>
            <p:nvPr/>
          </p:nvSpPr>
          <p:spPr>
            <a:xfrm>
              <a:off x="10001520" y="2074843"/>
              <a:ext cx="819879" cy="399184"/>
            </a:xfrm>
            <a:prstGeom prst="rect">
              <a:avLst/>
            </a:prstGeom>
            <a:noFill/>
          </p:spPr>
          <p:txBody>
            <a:bodyPr wrap="none" rtlCol="0">
              <a:spAutoFit/>
            </a:bodyPr>
            <a:lstStyle/>
            <a:p>
              <a:r>
                <a:rPr lang="en-US" sz="1400" dirty="0"/>
                <a:t>8e-06</a:t>
              </a:r>
            </a:p>
          </p:txBody>
        </p:sp>
        <p:sp>
          <p:nvSpPr>
            <p:cNvPr id="32" name="TextBox 31">
              <a:extLst>
                <a:ext uri="{FF2B5EF4-FFF2-40B4-BE49-F238E27FC236}">
                  <a16:creationId xmlns:a16="http://schemas.microsoft.com/office/drawing/2014/main" id="{620F3494-25EF-41CD-97CD-79CE51D05297}"/>
                </a:ext>
              </a:extLst>
            </p:cNvPr>
            <p:cNvSpPr txBox="1"/>
            <p:nvPr/>
          </p:nvSpPr>
          <p:spPr>
            <a:xfrm>
              <a:off x="10977965" y="2074843"/>
              <a:ext cx="684759" cy="399184"/>
            </a:xfrm>
            <a:prstGeom prst="rect">
              <a:avLst/>
            </a:prstGeom>
            <a:noFill/>
          </p:spPr>
          <p:txBody>
            <a:bodyPr wrap="none" rtlCol="0">
              <a:spAutoFit/>
            </a:bodyPr>
            <a:lstStyle/>
            <a:p>
              <a:r>
                <a:rPr lang="en-US" sz="1400" dirty="0"/>
                <a:t>.015</a:t>
              </a:r>
            </a:p>
          </p:txBody>
        </p:sp>
        <p:sp>
          <p:nvSpPr>
            <p:cNvPr id="34" name="TextBox 33">
              <a:extLst>
                <a:ext uri="{FF2B5EF4-FFF2-40B4-BE49-F238E27FC236}">
                  <a16:creationId xmlns:a16="http://schemas.microsoft.com/office/drawing/2014/main" id="{F1B6DF67-5875-47F8-9A07-2E534F9E713F}"/>
                </a:ext>
              </a:extLst>
            </p:cNvPr>
            <p:cNvSpPr txBox="1"/>
            <p:nvPr/>
          </p:nvSpPr>
          <p:spPr>
            <a:xfrm>
              <a:off x="12030181" y="2074843"/>
              <a:ext cx="684759" cy="399184"/>
            </a:xfrm>
            <a:prstGeom prst="rect">
              <a:avLst/>
            </a:prstGeom>
            <a:noFill/>
          </p:spPr>
          <p:txBody>
            <a:bodyPr wrap="none" rtlCol="0">
              <a:spAutoFit/>
            </a:bodyPr>
            <a:lstStyle/>
            <a:p>
              <a:r>
                <a:rPr lang="en-US" sz="1400" dirty="0"/>
                <a:t>.020</a:t>
              </a:r>
            </a:p>
          </p:txBody>
        </p:sp>
        <p:sp>
          <p:nvSpPr>
            <p:cNvPr id="35" name="TextBox 34">
              <a:extLst>
                <a:ext uri="{FF2B5EF4-FFF2-40B4-BE49-F238E27FC236}">
                  <a16:creationId xmlns:a16="http://schemas.microsoft.com/office/drawing/2014/main" id="{F681518C-2459-42FC-AE40-F5DF34A2E207}"/>
                </a:ext>
              </a:extLst>
            </p:cNvPr>
            <p:cNvSpPr txBox="1"/>
            <p:nvPr/>
          </p:nvSpPr>
          <p:spPr>
            <a:xfrm>
              <a:off x="12993420" y="2074843"/>
              <a:ext cx="684759" cy="399184"/>
            </a:xfrm>
            <a:prstGeom prst="rect">
              <a:avLst/>
            </a:prstGeom>
            <a:noFill/>
          </p:spPr>
          <p:txBody>
            <a:bodyPr wrap="none" rtlCol="0">
              <a:spAutoFit/>
            </a:bodyPr>
            <a:lstStyle/>
            <a:p>
              <a:r>
                <a:rPr lang="en-US" sz="1400" dirty="0"/>
                <a:t>.034</a:t>
              </a:r>
            </a:p>
          </p:txBody>
        </p:sp>
      </p:grpSp>
      <p:sp>
        <p:nvSpPr>
          <p:cNvPr id="36" name="TextBox 35">
            <a:extLst>
              <a:ext uri="{FF2B5EF4-FFF2-40B4-BE49-F238E27FC236}">
                <a16:creationId xmlns:a16="http://schemas.microsoft.com/office/drawing/2014/main" id="{62ED8784-247A-4D4C-9590-2AC20DD23AA7}"/>
              </a:ext>
            </a:extLst>
          </p:cNvPr>
          <p:cNvSpPr txBox="1"/>
          <p:nvPr/>
        </p:nvSpPr>
        <p:spPr>
          <a:xfrm>
            <a:off x="423508" y="6043315"/>
            <a:ext cx="11213433" cy="830997"/>
          </a:xfrm>
          <a:prstGeom prst="rect">
            <a:avLst/>
          </a:prstGeom>
          <a:noFill/>
        </p:spPr>
        <p:txBody>
          <a:bodyPr wrap="square" rtlCol="0">
            <a:spAutoFit/>
          </a:bodyPr>
          <a:lstStyle/>
          <a:p>
            <a:r>
              <a:rPr lang="en-US" sz="1200" b="1" dirty="0"/>
              <a:t>4. Previously observed behavior of p53/FoxO3 interaction:</a:t>
            </a:r>
          </a:p>
          <a:p>
            <a:r>
              <a:rPr lang="en-US" sz="1200" dirty="0"/>
              <a:t>p53 has been found to inhibit FoxO3 activity under conditions of oxidative stress </a:t>
            </a:r>
            <a:r>
              <a:rPr lang="en-US" sz="800" dirty="0"/>
              <a:t>(</a:t>
            </a:r>
            <a:r>
              <a:rPr lang="en-US" sz="800" dirty="0" err="1"/>
              <a:t>doi</a:t>
            </a:r>
            <a:r>
              <a:rPr lang="en-US" sz="800" dirty="0"/>
              <a:t>: 10.1016/j.cellbi.2009.04.017)</a:t>
            </a:r>
            <a:r>
              <a:rPr lang="en-US" sz="1200" dirty="0"/>
              <a:t>. The results of the study suggest that p53 binds to and inhibits FoxO3a activity. It’s also remarked that Fox03a is possibly modified by stimulation of oxidative stress. Thus, the amount of FoxO3 protein in the nucleus may remain normal, although the function may vary. p53 inhibited Fox03a activity, but FoxO3a was not found to affect p53.</a:t>
            </a:r>
          </a:p>
        </p:txBody>
      </p:sp>
      <p:sp>
        <p:nvSpPr>
          <p:cNvPr id="37" name="TextBox 36">
            <a:extLst>
              <a:ext uri="{FF2B5EF4-FFF2-40B4-BE49-F238E27FC236}">
                <a16:creationId xmlns:a16="http://schemas.microsoft.com/office/drawing/2014/main" id="{35E9EF22-1760-47AD-9C91-05FAAAEA389E}"/>
              </a:ext>
            </a:extLst>
          </p:cNvPr>
          <p:cNvSpPr txBox="1"/>
          <p:nvPr/>
        </p:nvSpPr>
        <p:spPr>
          <a:xfrm>
            <a:off x="423510" y="4148660"/>
            <a:ext cx="4004112" cy="1015663"/>
          </a:xfrm>
          <a:prstGeom prst="rect">
            <a:avLst/>
          </a:prstGeom>
          <a:noFill/>
        </p:spPr>
        <p:txBody>
          <a:bodyPr wrap="square" rtlCol="0">
            <a:spAutoFit/>
          </a:bodyPr>
          <a:lstStyle/>
          <a:p>
            <a:r>
              <a:rPr lang="en-US" sz="1200" b="1" dirty="0"/>
              <a:t>2. Expression of FoxO in Cluster 3:</a:t>
            </a:r>
          </a:p>
          <a:p>
            <a:r>
              <a:rPr lang="en-US" sz="1200" dirty="0"/>
              <a:t>We see a very strong difference of expression between FoxO1 in CIMP+ vs. CIMP- Samples. CIMP+ is depleted. Breaking it down, we see that Cluster 2 and Cluster 3 are both significantly depleted compared to CIMP-.</a:t>
            </a:r>
          </a:p>
        </p:txBody>
      </p:sp>
      <p:pic>
        <p:nvPicPr>
          <p:cNvPr id="38" name="Picture 6">
            <a:extLst>
              <a:ext uri="{FF2B5EF4-FFF2-40B4-BE49-F238E27FC236}">
                <a16:creationId xmlns:a16="http://schemas.microsoft.com/office/drawing/2014/main" id="{46F6F30E-C567-4A8D-B71D-1DCC56B24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622" y="3593208"/>
            <a:ext cx="2587146" cy="171179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A051BE9C-EAD2-4FAD-B09F-243E783FB863}"/>
              </a:ext>
            </a:extLst>
          </p:cNvPr>
          <p:cNvSpPr/>
          <p:nvPr/>
        </p:nvSpPr>
        <p:spPr>
          <a:xfrm>
            <a:off x="4678837" y="3748550"/>
            <a:ext cx="2382630" cy="400110"/>
          </a:xfrm>
          <a:prstGeom prst="rect">
            <a:avLst/>
          </a:prstGeom>
        </p:spPr>
        <p:txBody>
          <a:bodyPr wrap="square">
            <a:spAutoFit/>
          </a:bodyPr>
          <a:lstStyle/>
          <a:p>
            <a:r>
              <a:rPr lang="en-US" sz="1000" dirty="0"/>
              <a:t>Clust2 and CIMP- have p-value of 0.00016</a:t>
            </a:r>
          </a:p>
          <a:p>
            <a:r>
              <a:rPr lang="en-US" sz="1000" dirty="0"/>
              <a:t>Clust3 and CIMP- have p-value of 0.00366</a:t>
            </a:r>
          </a:p>
        </p:txBody>
      </p:sp>
      <p:pic>
        <p:nvPicPr>
          <p:cNvPr id="40" name="Picture 6">
            <a:extLst>
              <a:ext uri="{FF2B5EF4-FFF2-40B4-BE49-F238E27FC236}">
                <a16:creationId xmlns:a16="http://schemas.microsoft.com/office/drawing/2014/main" id="{27F381EC-7E7B-4DEC-8BC7-4FBF4067D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4768" y="3593208"/>
            <a:ext cx="2587147" cy="171179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CE820A00-67AF-497E-BFAD-230EE738EC37}"/>
              </a:ext>
            </a:extLst>
          </p:cNvPr>
          <p:cNvSpPr txBox="1"/>
          <p:nvPr/>
        </p:nvSpPr>
        <p:spPr>
          <a:xfrm>
            <a:off x="8104515" y="3887050"/>
            <a:ext cx="788999" cy="261610"/>
          </a:xfrm>
          <a:prstGeom prst="rect">
            <a:avLst/>
          </a:prstGeom>
          <a:noFill/>
        </p:spPr>
        <p:txBody>
          <a:bodyPr wrap="none" rtlCol="0">
            <a:spAutoFit/>
          </a:bodyPr>
          <a:lstStyle/>
          <a:p>
            <a:r>
              <a:rPr lang="en-US" sz="1050" dirty="0"/>
              <a:t>*   2.4e-05</a:t>
            </a:r>
          </a:p>
        </p:txBody>
      </p:sp>
      <p:sp>
        <p:nvSpPr>
          <p:cNvPr id="42" name="TextBox 41">
            <a:extLst>
              <a:ext uri="{FF2B5EF4-FFF2-40B4-BE49-F238E27FC236}">
                <a16:creationId xmlns:a16="http://schemas.microsoft.com/office/drawing/2014/main" id="{9A980172-2B56-4A71-AF37-292184350FB2}"/>
              </a:ext>
            </a:extLst>
          </p:cNvPr>
          <p:cNvSpPr txBox="1"/>
          <p:nvPr/>
        </p:nvSpPr>
        <p:spPr>
          <a:xfrm>
            <a:off x="423508" y="5076437"/>
            <a:ext cx="11213433" cy="1015663"/>
          </a:xfrm>
          <a:prstGeom prst="rect">
            <a:avLst/>
          </a:prstGeom>
          <a:noFill/>
        </p:spPr>
        <p:txBody>
          <a:bodyPr wrap="square" rtlCol="0">
            <a:spAutoFit/>
          </a:bodyPr>
          <a:lstStyle/>
          <a:p>
            <a:r>
              <a:rPr lang="en-US" sz="1200" b="1" dirty="0"/>
              <a:t>3. Previously observed behavior of p53/FoxO1 interaction:</a:t>
            </a:r>
          </a:p>
          <a:p>
            <a:r>
              <a:rPr lang="en-US" sz="1200" dirty="0"/>
              <a:t>p53 activates expression of SIRT6, whose interaction with FoxO1 leads to FoxO1 deacetylation and export to the cytoplasm </a:t>
            </a:r>
            <a:r>
              <a:rPr lang="en-US" sz="800" dirty="0"/>
              <a:t>(</a:t>
            </a:r>
            <a:r>
              <a:rPr lang="fr-FR" sz="800" dirty="0" err="1"/>
              <a:t>doi</a:t>
            </a:r>
            <a:r>
              <a:rPr lang="fr-FR" sz="800" dirty="0"/>
              <a:t>: 10.1016/j.cellbi.2009.04.017</a:t>
            </a:r>
            <a:r>
              <a:rPr lang="en-US" sz="800" dirty="0"/>
              <a:t>)</a:t>
            </a:r>
            <a:r>
              <a:rPr lang="en-US" sz="1200" dirty="0"/>
              <a:t>. This allows it to modulate gluconeogenesis. Cell-based assays were used to demonstrate the nuclear exclusion of FoxO1. Additionally, it has been seen that cytoplasmic FoxO proteins are ubiquitinated and degraded in the proteasome </a:t>
            </a:r>
            <a:r>
              <a:rPr lang="fr-FR" sz="800" dirty="0"/>
              <a:t>(</a:t>
            </a:r>
            <a:r>
              <a:rPr lang="fr-FR" sz="800" dirty="0" err="1"/>
              <a:t>doi</a:t>
            </a:r>
            <a:r>
              <a:rPr lang="fr-FR" sz="800" dirty="0"/>
              <a:t>: 10.1016/j.cellbi.2009.04.017)</a:t>
            </a:r>
            <a:r>
              <a:rPr lang="en-US" sz="1200" dirty="0"/>
              <a:t>. Thus, p53 may indirectly lead to the destruction of FoxO1 protein </a:t>
            </a:r>
            <a:r>
              <a:rPr lang="en-US" sz="800" dirty="0"/>
              <a:t>(</a:t>
            </a:r>
            <a:r>
              <a:rPr lang="en-US" sz="800" dirty="0" err="1"/>
              <a:t>doi</a:t>
            </a:r>
            <a:r>
              <a:rPr lang="en-US" sz="800" dirty="0"/>
              <a:t>: 10.1016/j.cellbi.2009.04.017)</a:t>
            </a:r>
            <a:r>
              <a:rPr lang="en-US" sz="1200" dirty="0"/>
              <a:t>. It is also well-known that FOXO forms protein complexes with other proteins to mutually regulate the activity of itself, as well as other TFs.</a:t>
            </a:r>
          </a:p>
        </p:txBody>
      </p:sp>
    </p:spTree>
    <p:extLst>
      <p:ext uri="{BB962C8B-B14F-4D97-AF65-F5344CB8AC3E}">
        <p14:creationId xmlns:p14="http://schemas.microsoft.com/office/powerpoint/2010/main" val="1553879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4540</Words>
  <Application>Microsoft Office PowerPoint</Application>
  <PresentationFormat>Widescreen</PresentationFormat>
  <Paragraphs>1119</Paragraphs>
  <Slides>16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Key Results of CIMP Project</vt:lpstr>
      <vt:lpstr>Our Hypothesis</vt:lpstr>
      <vt:lpstr>PowerPoint Presentation</vt:lpstr>
      <vt:lpstr>Union of feature selection methods</vt:lpstr>
      <vt:lpstr>Heatmap of mutation occurrence across CIMP+ samples </vt:lpstr>
      <vt:lpstr>We investigated the molecular features of both BRAF+ and BRAF- </vt:lpstr>
      <vt:lpstr>PowerPoint Presentation</vt:lpstr>
      <vt:lpstr>Putative mechanisms other than BRAF mutation that are implicated in aberrant methylation. </vt:lpstr>
      <vt:lpstr>A proposed mode of Cluster 3’s Involvement in FoxO Pathway</vt:lpstr>
      <vt:lpstr>Extras??</vt:lpstr>
      <vt:lpstr>PowerPoint Presentation</vt:lpstr>
      <vt:lpstr>PowerPoint Presentation</vt:lpstr>
      <vt:lpstr>PowerPoint Presentation</vt:lpstr>
      <vt:lpstr>PowerPoint Presentation</vt:lpstr>
      <vt:lpstr>FOXO Expression in CIMP+ Clusters vs. CIMP-</vt:lpstr>
      <vt:lpstr>GADD45 Expression in CIMP+ Clusters vs. CIMP-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Synthesizing Key Results</dc:title>
  <dc:creator>Catherine Baugher</dc:creator>
  <cp:lastModifiedBy>Catherine Baugher</cp:lastModifiedBy>
  <cp:revision>10</cp:revision>
  <dcterms:created xsi:type="dcterms:W3CDTF">2020-01-30T18:03:00Z</dcterms:created>
  <dcterms:modified xsi:type="dcterms:W3CDTF">2020-05-19T17:44:03Z</dcterms:modified>
</cp:coreProperties>
</file>